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91" autoAdjust="0"/>
    <p:restoredTop sz="94675" autoAdjust="0"/>
  </p:normalViewPr>
  <p:slideViewPr>
    <p:cSldViewPr>
      <p:cViewPr varScale="1">
        <p:scale>
          <a:sx n="107" d="100"/>
          <a:sy n="107" d="100"/>
        </p:scale>
        <p:origin x="-1098"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2A3E75-7D33-41F0-9F17-6AFFFB092AA9}" type="datetimeFigureOut">
              <a:rPr lang="pl-PL" smtClean="0"/>
              <a:t>29.11.2020</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9C74AD-C9FD-4233-80E7-77C69EEF5476}" type="slidenum">
              <a:rPr lang="pl-PL" smtClean="0"/>
              <a:t>‹#›</a:t>
            </a:fld>
            <a:endParaRPr lang="pl-PL"/>
          </a:p>
        </p:txBody>
      </p:sp>
    </p:spTree>
    <p:extLst>
      <p:ext uri="{BB962C8B-B14F-4D97-AF65-F5344CB8AC3E}">
        <p14:creationId xmlns:p14="http://schemas.microsoft.com/office/powerpoint/2010/main" val="4003314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B6BA88F4-A543-4D88-BE65-627BFD418E1A}" type="datetimeFigureOut">
              <a:rPr lang="pl-PL" smtClean="0"/>
              <a:t>29.11.2020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39B1D1C-C531-45B9-949E-2ADDF875A3D6}" type="slidenum">
              <a:rPr lang="pl-PL" smtClean="0"/>
              <a:t>‹#›</a:t>
            </a:fld>
            <a:endParaRPr lang="pl-PL"/>
          </a:p>
        </p:txBody>
      </p:sp>
    </p:spTree>
    <p:extLst>
      <p:ext uri="{BB962C8B-B14F-4D97-AF65-F5344CB8AC3E}">
        <p14:creationId xmlns:p14="http://schemas.microsoft.com/office/powerpoint/2010/main" val="576192141"/>
      </p:ext>
    </p:extLst>
  </p:cSld>
  <p:clrMapOvr>
    <a:masterClrMapping/>
  </p:clrMapOvr>
  <p:transition spd="slow" advTm="6000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B6BA88F4-A543-4D88-BE65-627BFD418E1A}" type="datetimeFigureOut">
              <a:rPr lang="pl-PL" smtClean="0"/>
              <a:t>29.11.2020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39B1D1C-C531-45B9-949E-2ADDF875A3D6}" type="slidenum">
              <a:rPr lang="pl-PL" smtClean="0"/>
              <a:t>‹#›</a:t>
            </a:fld>
            <a:endParaRPr lang="pl-PL"/>
          </a:p>
        </p:txBody>
      </p:sp>
    </p:spTree>
    <p:extLst>
      <p:ext uri="{BB962C8B-B14F-4D97-AF65-F5344CB8AC3E}">
        <p14:creationId xmlns:p14="http://schemas.microsoft.com/office/powerpoint/2010/main" val="3391531342"/>
      </p:ext>
    </p:extLst>
  </p:cSld>
  <p:clrMapOvr>
    <a:masterClrMapping/>
  </p:clrMapOvr>
  <p:transition spd="slow" advTm="6000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B6BA88F4-A543-4D88-BE65-627BFD418E1A}" type="datetimeFigureOut">
              <a:rPr lang="pl-PL" smtClean="0"/>
              <a:t>29.11.2020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39B1D1C-C531-45B9-949E-2ADDF875A3D6}" type="slidenum">
              <a:rPr lang="pl-PL" smtClean="0"/>
              <a:t>‹#›</a:t>
            </a:fld>
            <a:endParaRPr lang="pl-PL"/>
          </a:p>
        </p:txBody>
      </p:sp>
    </p:spTree>
    <p:extLst>
      <p:ext uri="{BB962C8B-B14F-4D97-AF65-F5344CB8AC3E}">
        <p14:creationId xmlns:p14="http://schemas.microsoft.com/office/powerpoint/2010/main" val="1752639836"/>
      </p:ext>
    </p:extLst>
  </p:cSld>
  <p:clrMapOvr>
    <a:masterClrMapping/>
  </p:clrMapOvr>
  <p:transition spd="slow" advTm="60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B6BA88F4-A543-4D88-BE65-627BFD418E1A}" type="datetimeFigureOut">
              <a:rPr lang="pl-PL" smtClean="0"/>
              <a:t>29.11.2020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39B1D1C-C531-45B9-949E-2ADDF875A3D6}" type="slidenum">
              <a:rPr lang="pl-PL" smtClean="0"/>
              <a:t>‹#›</a:t>
            </a:fld>
            <a:endParaRPr lang="pl-PL"/>
          </a:p>
        </p:txBody>
      </p:sp>
    </p:spTree>
    <p:extLst>
      <p:ext uri="{BB962C8B-B14F-4D97-AF65-F5344CB8AC3E}">
        <p14:creationId xmlns:p14="http://schemas.microsoft.com/office/powerpoint/2010/main" val="2490811596"/>
      </p:ext>
    </p:extLst>
  </p:cSld>
  <p:clrMapOvr>
    <a:masterClrMapping/>
  </p:clrMapOvr>
  <p:transition spd="slow" advTm="6000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B6BA88F4-A543-4D88-BE65-627BFD418E1A}" type="datetimeFigureOut">
              <a:rPr lang="pl-PL" smtClean="0"/>
              <a:t>29.11.2020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39B1D1C-C531-45B9-949E-2ADDF875A3D6}" type="slidenum">
              <a:rPr lang="pl-PL" smtClean="0"/>
              <a:t>‹#›</a:t>
            </a:fld>
            <a:endParaRPr lang="pl-PL"/>
          </a:p>
        </p:txBody>
      </p:sp>
    </p:spTree>
    <p:extLst>
      <p:ext uri="{BB962C8B-B14F-4D97-AF65-F5344CB8AC3E}">
        <p14:creationId xmlns:p14="http://schemas.microsoft.com/office/powerpoint/2010/main" val="150199329"/>
      </p:ext>
    </p:extLst>
  </p:cSld>
  <p:clrMapOvr>
    <a:masterClrMapping/>
  </p:clrMapOvr>
  <p:transition spd="slow" advTm="60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B6BA88F4-A543-4D88-BE65-627BFD418E1A}" type="datetimeFigureOut">
              <a:rPr lang="pl-PL" smtClean="0"/>
              <a:t>29.11.2020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739B1D1C-C531-45B9-949E-2ADDF875A3D6}" type="slidenum">
              <a:rPr lang="pl-PL" smtClean="0"/>
              <a:t>‹#›</a:t>
            </a:fld>
            <a:endParaRPr lang="pl-PL"/>
          </a:p>
        </p:txBody>
      </p:sp>
    </p:spTree>
    <p:extLst>
      <p:ext uri="{BB962C8B-B14F-4D97-AF65-F5344CB8AC3E}">
        <p14:creationId xmlns:p14="http://schemas.microsoft.com/office/powerpoint/2010/main" val="388948051"/>
      </p:ext>
    </p:extLst>
  </p:cSld>
  <p:clrMapOvr>
    <a:masterClrMapping/>
  </p:clrMapOvr>
  <p:transition spd="slow" advTm="60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B6BA88F4-A543-4D88-BE65-627BFD418E1A}" type="datetimeFigureOut">
              <a:rPr lang="pl-PL" smtClean="0"/>
              <a:t>29.11.2020</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739B1D1C-C531-45B9-949E-2ADDF875A3D6}" type="slidenum">
              <a:rPr lang="pl-PL" smtClean="0"/>
              <a:t>‹#›</a:t>
            </a:fld>
            <a:endParaRPr lang="pl-PL"/>
          </a:p>
        </p:txBody>
      </p:sp>
    </p:spTree>
    <p:extLst>
      <p:ext uri="{BB962C8B-B14F-4D97-AF65-F5344CB8AC3E}">
        <p14:creationId xmlns:p14="http://schemas.microsoft.com/office/powerpoint/2010/main" val="1460039341"/>
      </p:ext>
    </p:extLst>
  </p:cSld>
  <p:clrMapOvr>
    <a:masterClrMapping/>
  </p:clrMapOvr>
  <p:transition spd="slow" advTm="6000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B6BA88F4-A543-4D88-BE65-627BFD418E1A}" type="datetimeFigureOut">
              <a:rPr lang="pl-PL" smtClean="0"/>
              <a:t>29.11.2020</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739B1D1C-C531-45B9-949E-2ADDF875A3D6}" type="slidenum">
              <a:rPr lang="pl-PL" smtClean="0"/>
              <a:t>‹#›</a:t>
            </a:fld>
            <a:endParaRPr lang="pl-PL"/>
          </a:p>
        </p:txBody>
      </p:sp>
    </p:spTree>
    <p:extLst>
      <p:ext uri="{BB962C8B-B14F-4D97-AF65-F5344CB8AC3E}">
        <p14:creationId xmlns:p14="http://schemas.microsoft.com/office/powerpoint/2010/main" val="2156955227"/>
      </p:ext>
    </p:extLst>
  </p:cSld>
  <p:clrMapOvr>
    <a:masterClrMapping/>
  </p:clrMapOvr>
  <p:transition spd="slow" advTm="6000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6BA88F4-A543-4D88-BE65-627BFD418E1A}" type="datetimeFigureOut">
              <a:rPr lang="pl-PL" smtClean="0"/>
              <a:t>29.11.2020</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739B1D1C-C531-45B9-949E-2ADDF875A3D6}" type="slidenum">
              <a:rPr lang="pl-PL" smtClean="0"/>
              <a:t>‹#›</a:t>
            </a:fld>
            <a:endParaRPr lang="pl-PL"/>
          </a:p>
        </p:txBody>
      </p:sp>
    </p:spTree>
    <p:extLst>
      <p:ext uri="{BB962C8B-B14F-4D97-AF65-F5344CB8AC3E}">
        <p14:creationId xmlns:p14="http://schemas.microsoft.com/office/powerpoint/2010/main" val="773791510"/>
      </p:ext>
    </p:extLst>
  </p:cSld>
  <p:clrMapOvr>
    <a:masterClrMapping/>
  </p:clrMapOvr>
  <p:transition spd="slow" advTm="6000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B6BA88F4-A543-4D88-BE65-627BFD418E1A}" type="datetimeFigureOut">
              <a:rPr lang="pl-PL" smtClean="0"/>
              <a:t>29.11.2020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739B1D1C-C531-45B9-949E-2ADDF875A3D6}" type="slidenum">
              <a:rPr lang="pl-PL" smtClean="0"/>
              <a:t>‹#›</a:t>
            </a:fld>
            <a:endParaRPr lang="pl-PL"/>
          </a:p>
        </p:txBody>
      </p:sp>
    </p:spTree>
    <p:extLst>
      <p:ext uri="{BB962C8B-B14F-4D97-AF65-F5344CB8AC3E}">
        <p14:creationId xmlns:p14="http://schemas.microsoft.com/office/powerpoint/2010/main" val="2085409116"/>
      </p:ext>
    </p:extLst>
  </p:cSld>
  <p:clrMapOvr>
    <a:masterClrMapping/>
  </p:clrMapOvr>
  <p:transition spd="slow" advTm="6000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B6BA88F4-A543-4D88-BE65-627BFD418E1A}" type="datetimeFigureOut">
              <a:rPr lang="pl-PL" smtClean="0"/>
              <a:t>29.11.2020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739B1D1C-C531-45B9-949E-2ADDF875A3D6}" type="slidenum">
              <a:rPr lang="pl-PL" smtClean="0"/>
              <a:t>‹#›</a:t>
            </a:fld>
            <a:endParaRPr lang="pl-PL"/>
          </a:p>
        </p:txBody>
      </p:sp>
    </p:spTree>
    <p:extLst>
      <p:ext uri="{BB962C8B-B14F-4D97-AF65-F5344CB8AC3E}">
        <p14:creationId xmlns:p14="http://schemas.microsoft.com/office/powerpoint/2010/main" val="2727141636"/>
      </p:ext>
    </p:extLst>
  </p:cSld>
  <p:clrMapOvr>
    <a:masterClrMapping/>
  </p:clrMapOvr>
  <p:transition spd="slow" advTm="60000">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BA88F4-A543-4D88-BE65-627BFD418E1A}" type="datetimeFigureOut">
              <a:rPr lang="pl-PL" smtClean="0"/>
              <a:t>29.11.2020</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B1D1C-C531-45B9-949E-2ADDF875A3D6}" type="slidenum">
              <a:rPr lang="pl-PL" smtClean="0"/>
              <a:t>‹#›</a:t>
            </a:fld>
            <a:endParaRPr lang="pl-PL"/>
          </a:p>
        </p:txBody>
      </p:sp>
    </p:spTree>
    <p:extLst>
      <p:ext uri="{BB962C8B-B14F-4D97-AF65-F5344CB8AC3E}">
        <p14:creationId xmlns:p14="http://schemas.microsoft.com/office/powerpoint/2010/main" val="2120175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60000">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2.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2.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2.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2.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2.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2.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2.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2.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2.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hyperlink" Target="http://www.psyche-balans.pl/"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683568" y="476673"/>
            <a:ext cx="7772400" cy="1872207"/>
          </a:xfrm>
        </p:spPr>
        <p:txBody>
          <a:bodyPr>
            <a:normAutofit fontScale="90000"/>
          </a:bodyPr>
          <a:lstStyle/>
          <a:p>
            <a:br>
              <a:rPr lang="pl-PL" b="1" dirty="0">
                <a:solidFill>
                  <a:srgbClr val="00B050"/>
                </a:solidFill>
                <a:latin typeface="Aharoni" panose="02010803020104030203" pitchFamily="2" charset="-79"/>
                <a:cs typeface="Aharoni" panose="02010803020104030203" pitchFamily="2" charset="-79"/>
              </a:rPr>
            </a:br>
            <a:r>
              <a:rPr lang="pl-PL" b="1" dirty="0">
                <a:solidFill>
                  <a:srgbClr val="00B050"/>
                </a:solidFill>
                <a:latin typeface="Aharoni" panose="02010803020104030203" pitchFamily="2" charset="-79"/>
                <a:cs typeface="Aharoni" panose="02010803020104030203" pitchFamily="2" charset="-79"/>
              </a:rPr>
              <a:t>Sposoby reagowania rodzica</a:t>
            </a:r>
            <a:br>
              <a:rPr lang="pl-PL" b="1" dirty="0">
                <a:solidFill>
                  <a:srgbClr val="00B050"/>
                </a:solidFill>
                <a:latin typeface="Aharoni" panose="02010803020104030203" pitchFamily="2" charset="-79"/>
                <a:cs typeface="Aharoni" panose="02010803020104030203" pitchFamily="2" charset="-79"/>
              </a:rPr>
            </a:br>
            <a:r>
              <a:rPr lang="pl-PL" b="1" dirty="0">
                <a:solidFill>
                  <a:srgbClr val="00B050"/>
                </a:solidFill>
                <a:latin typeface="Aharoni" panose="02010803020104030203" pitchFamily="2" charset="-79"/>
                <a:cs typeface="Aharoni" panose="02010803020104030203" pitchFamily="2" charset="-79"/>
              </a:rPr>
              <a:t>w sytuacjach konfliktowych z dzieckiem.</a:t>
            </a:r>
            <a:br>
              <a:rPr lang="pl-PL" b="1" dirty="0">
                <a:solidFill>
                  <a:srgbClr val="00B050"/>
                </a:solidFill>
                <a:latin typeface="Aharoni" panose="02010803020104030203" pitchFamily="2" charset="-79"/>
                <a:cs typeface="Aharoni" panose="02010803020104030203" pitchFamily="2" charset="-79"/>
              </a:rPr>
            </a:br>
            <a:br>
              <a:rPr lang="pl-PL" b="1" dirty="0">
                <a:solidFill>
                  <a:srgbClr val="00B050"/>
                </a:solidFill>
                <a:latin typeface="Aharoni" panose="02010803020104030203" pitchFamily="2" charset="-79"/>
                <a:cs typeface="Aharoni" panose="02010803020104030203" pitchFamily="2" charset="-79"/>
              </a:rPr>
            </a:br>
            <a:endParaRPr lang="pl-PL" b="1" dirty="0">
              <a:solidFill>
                <a:srgbClr val="00B050"/>
              </a:solidFill>
              <a:latin typeface="Aharoni" panose="02010803020104030203" pitchFamily="2" charset="-79"/>
              <a:cs typeface="Aharoni" panose="02010803020104030203" pitchFamily="2" charset="-79"/>
            </a:endParaRPr>
          </a:p>
        </p:txBody>
      </p:sp>
      <p:sp>
        <p:nvSpPr>
          <p:cNvPr id="3" name="Podtytuł 2"/>
          <p:cNvSpPr>
            <a:spLocks noGrp="1"/>
          </p:cNvSpPr>
          <p:nvPr>
            <p:ph type="subTitle" idx="1"/>
          </p:nvPr>
        </p:nvSpPr>
        <p:spPr>
          <a:xfrm>
            <a:off x="1403648" y="5373216"/>
            <a:ext cx="6400800" cy="936104"/>
          </a:xfrm>
        </p:spPr>
        <p:txBody>
          <a:bodyPr/>
          <a:lstStyle/>
          <a:p>
            <a:r>
              <a:rPr lang="pl-PL" b="1" dirty="0">
                <a:solidFill>
                  <a:srgbClr val="00B050"/>
                </a:solidFill>
              </a:rPr>
              <a:t>Szkolenie</a:t>
            </a:r>
            <a:r>
              <a:rPr lang="pl-PL" dirty="0"/>
              <a:t> </a:t>
            </a:r>
            <a:r>
              <a:rPr lang="pl-PL" b="1" dirty="0">
                <a:solidFill>
                  <a:srgbClr val="00B050"/>
                </a:solidFill>
              </a:rPr>
              <a:t>dla rodziców</a:t>
            </a:r>
          </a:p>
        </p:txBody>
      </p:sp>
      <p:pic>
        <p:nvPicPr>
          <p:cNvPr id="2051" name="Picture 3" descr="E:\Rudnicki-Konto\Desktop\Grażyna\konflikt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062" y="2204864"/>
            <a:ext cx="6619875" cy="3096343"/>
          </a:xfrm>
          <a:prstGeom prst="rect">
            <a:avLst/>
          </a:prstGeom>
          <a:noFill/>
          <a:extLst>
            <a:ext uri="{909E8E84-426E-40DD-AFC4-6F175D3DCCD1}">
              <a14:hiddenFill xmlns:a14="http://schemas.microsoft.com/office/drawing/2010/main">
                <a:solidFill>
                  <a:srgbClr val="FFFFFF"/>
                </a:solidFill>
              </a14:hiddenFill>
            </a:ext>
          </a:extLst>
        </p:spPr>
      </p:pic>
      <p:pic>
        <p:nvPicPr>
          <p:cNvPr id="5" name="Dźwię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752096"/>
      </p:ext>
    </p:extLst>
  </p:cSld>
  <p:clrMapOvr>
    <a:masterClrMapping/>
  </p:clrMapOvr>
  <p:transition spd="slow" advTm="6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solidFill>
                  <a:srgbClr val="00B050"/>
                </a:solidFill>
              </a:rPr>
              <a:t>Szkolenie</a:t>
            </a:r>
            <a:r>
              <a:rPr lang="pl-PL" dirty="0">
                <a:solidFill>
                  <a:prstClr val="black"/>
                </a:solidFill>
              </a:rPr>
              <a:t> </a:t>
            </a:r>
            <a:r>
              <a:rPr lang="pl-PL" b="1" dirty="0">
                <a:solidFill>
                  <a:srgbClr val="00B050"/>
                </a:solidFill>
              </a:rPr>
              <a:t>dla rodziców</a:t>
            </a:r>
            <a:endParaRPr lang="pl-PL" dirty="0"/>
          </a:p>
        </p:txBody>
      </p:sp>
      <p:sp>
        <p:nvSpPr>
          <p:cNvPr id="3" name="Symbol zastępczy zawartości 2"/>
          <p:cNvSpPr>
            <a:spLocks noGrp="1"/>
          </p:cNvSpPr>
          <p:nvPr>
            <p:ph sz="half" idx="1"/>
          </p:nvPr>
        </p:nvSpPr>
        <p:spPr>
          <a:xfrm>
            <a:off x="457200" y="1600200"/>
            <a:ext cx="4258816" cy="4525963"/>
          </a:xfrm>
        </p:spPr>
        <p:txBody>
          <a:bodyPr>
            <a:normAutofit fontScale="55000" lnSpcReduction="20000"/>
          </a:bodyPr>
          <a:lstStyle/>
          <a:p>
            <a:r>
              <a:rPr lang="pl-PL" sz="2500" dirty="0"/>
              <a:t>Tata poprosił Wojtka o odniesienie talerza do kuchni. W odpowiedzi usłyszał: „nie”. Usłyszał „nie” ponieważ dla dzieci w tym wieku wystarczającym powodem do udzielenia odpowiedzi odmownej jest zadanie pytania. Sześciolatek potrzebuje mieć własne zdanie i trudno mu się dostosować do innych osób. Często jest hałaśliwy, ale też tryskający energią. Sześciolatki mają duże potrzeby eksploracyjne, w związku z tym, są otwarte na nowe doświadczenia, szybko i chętnie się uczą, poznają nowości.</a:t>
            </a:r>
          </a:p>
          <a:p>
            <a:endParaRPr lang="pl-PL" sz="2500" dirty="0"/>
          </a:p>
          <a:p>
            <a:r>
              <a:rPr lang="pl-PL" sz="2500" dirty="0"/>
              <a:t>W tym wieku dzieci również często w swych opowieściach mijają się z prawdą. Jeśli zdarzy im się przez przypadek coś zniszczyć, zepsuć, najczęściej mówią: „to nie ja”, „nie wiem kto to zrobił”. Chętnie również fantazjują. Paweł opowiedział, ze szczegółami o wypadku swojej cioci, o którym rzekomo dowiedział się od babci. Wypadek był w opowieści Pawła dość dramatyczny, a ciocia doznała niebywałych szkód. Zanim przejęci rodzice zdążyli zapytać babcię, ciocia cała i zdrowa pojawiła w drzwiach.</a:t>
            </a:r>
          </a:p>
          <a:p>
            <a:endParaRPr lang="pl-PL" dirty="0"/>
          </a:p>
        </p:txBody>
      </p:sp>
      <p:pic>
        <p:nvPicPr>
          <p:cNvPr id="16386"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932363" y="1916833"/>
            <a:ext cx="3960117" cy="3294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Dźwię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66382720"/>
      </p:ext>
    </p:extLst>
  </p:cSld>
  <p:clrMapOvr>
    <a:masterClrMapping/>
  </p:clrMapOvr>
  <p:transition spd="slow" advTm="6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solidFill>
                  <a:srgbClr val="00B050"/>
                </a:solidFill>
              </a:rPr>
              <a:t>Szkolenie</a:t>
            </a:r>
            <a:r>
              <a:rPr lang="pl-PL" dirty="0">
                <a:solidFill>
                  <a:prstClr val="black"/>
                </a:solidFill>
              </a:rPr>
              <a:t> </a:t>
            </a:r>
            <a:r>
              <a:rPr lang="pl-PL" b="1" dirty="0">
                <a:solidFill>
                  <a:srgbClr val="00B050"/>
                </a:solidFill>
              </a:rPr>
              <a:t>dla rodziców</a:t>
            </a:r>
            <a:endParaRPr lang="pl-PL" dirty="0"/>
          </a:p>
        </p:txBody>
      </p:sp>
      <p:sp>
        <p:nvSpPr>
          <p:cNvPr id="3" name="Symbol zastępczy zawartości 2"/>
          <p:cNvSpPr>
            <a:spLocks noGrp="1"/>
          </p:cNvSpPr>
          <p:nvPr>
            <p:ph sz="half" idx="1"/>
          </p:nvPr>
        </p:nvSpPr>
        <p:spPr>
          <a:xfrm>
            <a:off x="457200" y="1600200"/>
            <a:ext cx="4402832" cy="4525963"/>
          </a:xfrm>
        </p:spPr>
        <p:txBody>
          <a:bodyPr>
            <a:normAutofit fontScale="47500" lnSpcReduction="20000"/>
          </a:bodyPr>
          <a:lstStyle/>
          <a:p>
            <a:pPr marL="0" indent="0">
              <a:buNone/>
            </a:pPr>
            <a:r>
              <a:rPr lang="pl-PL" sz="4000" b="1" dirty="0">
                <a:solidFill>
                  <a:srgbClr val="FF0066"/>
                </a:solidFill>
              </a:rPr>
              <a:t>           Siedmiolatki mają swoje tajemnice</a:t>
            </a:r>
          </a:p>
          <a:p>
            <a:pPr marL="0" indent="0">
              <a:buNone/>
            </a:pPr>
            <a:endParaRPr lang="pl-PL" sz="3800" dirty="0">
              <a:solidFill>
                <a:srgbClr val="FF0066"/>
              </a:solidFill>
            </a:endParaRPr>
          </a:p>
          <a:p>
            <a:r>
              <a:rPr lang="pl-PL" sz="2900" dirty="0"/>
              <a:t>Mama pyta Jagodę: „z kim się bawiłaś w szkole?”, na co Jagoda odpowiada: „nie powiem Ci, to moja tajemnica”. Może mieć przy tym pochmurną minę. Kiedy nasz junior prezentuje takie zachowanie, możemy być prawie pewni, że rozbrykany sześciolatek stał się siedmiolatkiem. Siedmiolatki są spokojniejsze, mniej energiczne natomiast bardziej skryte, niechętnie dzielą się swoimi przeżyciami. Są bardziej skłonne do narzekania niż do radości.</a:t>
            </a:r>
          </a:p>
          <a:p>
            <a:endParaRPr lang="pl-PL" sz="2200" dirty="0"/>
          </a:p>
          <a:p>
            <a:r>
              <a:rPr lang="pl-PL" sz="2900" dirty="0"/>
              <a:t>Kacper chętnie buduje z klocków, Ania czyta „Dzieci z </a:t>
            </a:r>
            <a:r>
              <a:rPr lang="pl-PL" sz="2900" dirty="0" err="1"/>
              <a:t>Bullerbyn</a:t>
            </a:r>
            <a:r>
              <a:rPr lang="pl-PL" sz="2900" dirty="0"/>
              <a:t>”, Kasia maluje, Dominik bawi się ze swoim chomikiem, często też przygląda się jego zwyczajom. Dzieci w tym wieku lubią być w swoim pokoju, często właśnie w tym czasie sygnalizują potrzebę posiadania własnej przestrzeni. Lubią spędzać czas wykonując w samotności czynności, które sprawiają im przyjemność. W tym wieku intensywnie rozwijają się również intelektualnie, choć miewają dobre i gorsze dni w zakresie umysłowego pobudzenia. Podczas tych gorszych dni można odnieść wrażenie, że dziecko zapominało wszystkiego, czego się nauczyło.</a:t>
            </a:r>
          </a:p>
          <a:p>
            <a:endParaRPr lang="pl-PL" sz="2200" dirty="0"/>
          </a:p>
          <a:p>
            <a:endParaRPr lang="pl-PL" dirty="0"/>
          </a:p>
        </p:txBody>
      </p:sp>
      <p:pic>
        <p:nvPicPr>
          <p:cNvPr id="9218"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004048" y="1988840"/>
            <a:ext cx="3682752" cy="3018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Dźwię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93958922"/>
      </p:ext>
    </p:extLst>
  </p:cSld>
  <p:clrMapOvr>
    <a:masterClrMapping/>
  </p:clrMapOvr>
  <p:transition spd="slow" advTm="6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solidFill>
                  <a:srgbClr val="00B050"/>
                </a:solidFill>
              </a:rPr>
              <a:t>Szkolenie</a:t>
            </a:r>
            <a:r>
              <a:rPr lang="pl-PL" dirty="0">
                <a:solidFill>
                  <a:prstClr val="black"/>
                </a:solidFill>
              </a:rPr>
              <a:t> </a:t>
            </a:r>
            <a:r>
              <a:rPr lang="pl-PL" b="1" dirty="0">
                <a:solidFill>
                  <a:srgbClr val="00B050"/>
                </a:solidFill>
              </a:rPr>
              <a:t>dla rodziców</a:t>
            </a:r>
            <a:endParaRPr lang="pl-PL" dirty="0"/>
          </a:p>
        </p:txBody>
      </p:sp>
      <p:sp>
        <p:nvSpPr>
          <p:cNvPr id="3" name="Symbol zastępczy zawartości 2"/>
          <p:cNvSpPr>
            <a:spLocks noGrp="1"/>
          </p:cNvSpPr>
          <p:nvPr>
            <p:ph sz="half" idx="1"/>
          </p:nvPr>
        </p:nvSpPr>
        <p:spPr/>
        <p:txBody>
          <a:bodyPr>
            <a:normAutofit fontScale="92500" lnSpcReduction="20000"/>
          </a:bodyPr>
          <a:lstStyle/>
          <a:p>
            <a:r>
              <a:rPr lang="pl-PL" sz="2000" dirty="0"/>
              <a:t>Siedmiolatek często nie słyszy co się do niego mówi, lub umyka mu to, co się do niego powiedziało. Rozpoczyna, ale nie kończy czynności, bo przechodzi do następnej, zapominając o poprzedniej. Ma ochotę pomalować farbami, ale idąc po wodę zobaczy klocki, siądzie więc przy nich i zacznie budować. Dziecko w tym wieku często też ma przekonanie, że nikt go nie lubi, że inne dzieci są przeciwko niemu, że nauczyciel jest niesprawiedliwy, a rodzice go nie rozumieją. Czasami siedmiolatki uważają, że są adoptowane, co bywa trudne dla rodziców.</a:t>
            </a:r>
          </a:p>
          <a:p>
            <a:endParaRPr lang="pl-PL" sz="2000" dirty="0"/>
          </a:p>
        </p:txBody>
      </p:sp>
      <p:pic>
        <p:nvPicPr>
          <p:cNvPr id="17410"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004048" y="1600200"/>
            <a:ext cx="360040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Dźwię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96434816"/>
      </p:ext>
    </p:extLst>
  </p:cSld>
  <p:clrMapOvr>
    <a:masterClrMapping/>
  </p:clrMapOvr>
  <p:transition spd="slow" advTm="6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solidFill>
                  <a:srgbClr val="00B050"/>
                </a:solidFill>
              </a:rPr>
              <a:t>Szkolenie</a:t>
            </a:r>
            <a:r>
              <a:rPr lang="pl-PL" dirty="0">
                <a:solidFill>
                  <a:prstClr val="black"/>
                </a:solidFill>
              </a:rPr>
              <a:t> </a:t>
            </a:r>
            <a:r>
              <a:rPr lang="pl-PL" b="1" dirty="0">
                <a:solidFill>
                  <a:srgbClr val="00B050"/>
                </a:solidFill>
              </a:rPr>
              <a:t>dla rodziców</a:t>
            </a:r>
            <a:endParaRPr lang="pl-PL" dirty="0"/>
          </a:p>
        </p:txBody>
      </p:sp>
      <p:sp>
        <p:nvSpPr>
          <p:cNvPr id="3" name="Symbol zastępczy zawartości 2"/>
          <p:cNvSpPr>
            <a:spLocks noGrp="1"/>
          </p:cNvSpPr>
          <p:nvPr>
            <p:ph sz="half" idx="1"/>
          </p:nvPr>
        </p:nvSpPr>
        <p:spPr/>
        <p:txBody>
          <a:bodyPr>
            <a:normAutofit fontScale="70000" lnSpcReduction="20000"/>
          </a:bodyPr>
          <a:lstStyle/>
          <a:p>
            <a:pPr marL="0" indent="0">
              <a:buNone/>
            </a:pPr>
            <a:r>
              <a:rPr lang="pl-PL" sz="3600" b="1" dirty="0">
                <a:solidFill>
                  <a:srgbClr val="FF0066"/>
                </a:solidFill>
              </a:rPr>
              <a:t> </a:t>
            </a:r>
            <a:r>
              <a:rPr lang="pl-PL" sz="3000" b="1" dirty="0">
                <a:solidFill>
                  <a:srgbClr val="FF0066"/>
                </a:solidFill>
              </a:rPr>
              <a:t>Ośmiolatki – otwarte na świat </a:t>
            </a:r>
          </a:p>
          <a:p>
            <a:pPr marL="0" indent="0">
              <a:buNone/>
            </a:pPr>
            <a:r>
              <a:rPr lang="pl-PL" sz="3000" b="1" dirty="0">
                <a:solidFill>
                  <a:srgbClr val="FF0066"/>
                </a:solidFill>
              </a:rPr>
              <a:t>    i  innych ludzi</a:t>
            </a:r>
            <a:endParaRPr lang="pl-PL" sz="3000" dirty="0">
              <a:solidFill>
                <a:srgbClr val="FF0066"/>
              </a:solidFill>
            </a:endParaRPr>
          </a:p>
          <a:p>
            <a:r>
              <a:rPr lang="pl-PL" sz="2300" dirty="0"/>
              <a:t>Ośmiolatki wychodzą do świata, są otwarte na nowe doświadczenia, wszędzie ich pełno i są wszystkim zainteresowane. Wszystko ich ciekawi dlatego też podejmują różne aktywności, z których jednak wielu nie kończą. Można powiedzieć, że ich zachowania cechuje tzw. słomiany zapał. Mateusz zapisał się na piłkę nożną, po kilku treningach zrezygnował na rzecz karate, potem spróbował swoich sił na ściance wspinaczkowej, a w końcu stwierdził, że sport nie jest dla niego. Gdy na niedomiar złego przytrafiła mu się porażka – bo nie od razu poprawnie wykonał cios karate czy trafił do bramki, był rozczarowany i płakał mówiąc „nic mi się nie udaje”.</a:t>
            </a:r>
          </a:p>
        </p:txBody>
      </p:sp>
      <p:pic>
        <p:nvPicPr>
          <p:cNvPr id="10242"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004048" y="1988840"/>
            <a:ext cx="3682752" cy="3356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Dźwię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4084316"/>
      </p:ext>
    </p:extLst>
  </p:cSld>
  <p:clrMapOvr>
    <a:masterClrMapping/>
  </p:clrMapOvr>
  <p:transition spd="slow" advTm="6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solidFill>
                  <a:srgbClr val="00B050"/>
                </a:solidFill>
              </a:rPr>
              <a:t>Szkolenie</a:t>
            </a:r>
            <a:r>
              <a:rPr lang="pl-PL" dirty="0">
                <a:solidFill>
                  <a:prstClr val="black"/>
                </a:solidFill>
              </a:rPr>
              <a:t> </a:t>
            </a:r>
            <a:r>
              <a:rPr lang="pl-PL" b="1" dirty="0">
                <a:solidFill>
                  <a:srgbClr val="00B050"/>
                </a:solidFill>
              </a:rPr>
              <a:t>dla rodziców</a:t>
            </a:r>
            <a:endParaRPr lang="pl-PL" dirty="0"/>
          </a:p>
        </p:txBody>
      </p:sp>
      <p:sp>
        <p:nvSpPr>
          <p:cNvPr id="3" name="Symbol zastępczy zawartości 2"/>
          <p:cNvSpPr>
            <a:spLocks noGrp="1"/>
          </p:cNvSpPr>
          <p:nvPr>
            <p:ph sz="half" idx="1"/>
          </p:nvPr>
        </p:nvSpPr>
        <p:spPr/>
        <p:txBody>
          <a:bodyPr>
            <a:normAutofit/>
          </a:bodyPr>
          <a:lstStyle/>
          <a:p>
            <a:r>
              <a:rPr lang="pl-PL" sz="2000" dirty="0"/>
              <a:t>Ponadto dziecko w tym wieku bardziej zwraca uwagę na relacje. Stają się one dla niego ważne. Nie odmawia dla samego faktu odmowy, ale stara się współpracować i z rodzicami, i z rówieśnikami choć bywa to czasem dla niego trudne. Zależy mu na dobrej więzi i relacji szczególnie z mamą. Ośmiolatki są zainteresowane poglądami i myślami innych osób. W relacjach staje się ważna ich wzajemność.</a:t>
            </a:r>
          </a:p>
          <a:p>
            <a:endParaRPr lang="pl-PL" dirty="0"/>
          </a:p>
        </p:txBody>
      </p:sp>
      <p:pic>
        <p:nvPicPr>
          <p:cNvPr id="18434"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648200" y="1916832"/>
            <a:ext cx="4316288"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Dźwię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16453360"/>
      </p:ext>
    </p:extLst>
  </p:cSld>
  <p:clrMapOvr>
    <a:masterClrMapping/>
  </p:clrMapOvr>
  <p:transition spd="slow" advTm="6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solidFill>
                  <a:srgbClr val="00B050"/>
                </a:solidFill>
              </a:rPr>
              <a:t>Szkolenie</a:t>
            </a:r>
            <a:r>
              <a:rPr lang="pl-PL" dirty="0">
                <a:solidFill>
                  <a:prstClr val="black"/>
                </a:solidFill>
              </a:rPr>
              <a:t> </a:t>
            </a:r>
            <a:r>
              <a:rPr lang="pl-PL" b="1" dirty="0">
                <a:solidFill>
                  <a:srgbClr val="00B050"/>
                </a:solidFill>
              </a:rPr>
              <a:t>dla rodziców</a:t>
            </a:r>
            <a:endParaRPr lang="pl-PL" dirty="0"/>
          </a:p>
        </p:txBody>
      </p:sp>
      <p:sp>
        <p:nvSpPr>
          <p:cNvPr id="3" name="Symbol zastępczy zawartości 2"/>
          <p:cNvSpPr>
            <a:spLocks noGrp="1"/>
          </p:cNvSpPr>
          <p:nvPr>
            <p:ph sz="half" idx="1"/>
          </p:nvPr>
        </p:nvSpPr>
        <p:spPr/>
        <p:txBody>
          <a:bodyPr>
            <a:normAutofit fontScale="85000" lnSpcReduction="20000"/>
          </a:bodyPr>
          <a:lstStyle/>
          <a:p>
            <a:pPr marL="0" indent="0">
              <a:buNone/>
            </a:pPr>
            <a:r>
              <a:rPr lang="pl-PL" sz="2400" b="1" dirty="0">
                <a:solidFill>
                  <a:srgbClr val="FF0066"/>
                </a:solidFill>
              </a:rPr>
              <a:t>Dziewięciolatki – coraz więcej  samodzielności</a:t>
            </a:r>
            <a:endParaRPr lang="pl-PL" sz="2400" dirty="0">
              <a:solidFill>
                <a:srgbClr val="FF0066"/>
              </a:solidFill>
            </a:endParaRPr>
          </a:p>
          <a:p>
            <a:r>
              <a:rPr lang="pl-PL" sz="2000" dirty="0"/>
              <a:t>Dziewięć lat to znów wiek spokoju. Dziewięciolatek podobnie jak siedmiolatek jest dość skryty. Jest dość pewny w relacjach rówieśniczych, których w tym wieku zaczyna mocno potrzebować. Czasem przedkłada je ponad relacje z rodzicami. Dziecko ma swoje przyjaźnie, swoje zainteresowania wspólne z rówieśnikami, potrzebuje z nimi spędzać czas. Zachowania dziewięciolatka cechuje pewna doza niezależności. Kieruje się często własnymi wyborami, podąża za własnymi potrzebami. Jest człowiekiem dość samodzielnym i niezależnym. Natomiast widzi często powody do płaczu, do smutku.</a:t>
            </a:r>
          </a:p>
          <a:p>
            <a:endParaRPr lang="pl-PL" sz="2000" dirty="0"/>
          </a:p>
        </p:txBody>
      </p:sp>
      <p:pic>
        <p:nvPicPr>
          <p:cNvPr id="11266"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932040" y="1843881"/>
            <a:ext cx="375476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Dźwię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57484381"/>
      </p:ext>
    </p:extLst>
  </p:cSld>
  <p:clrMapOvr>
    <a:masterClrMapping/>
  </p:clrMapOvr>
  <p:transition spd="slow" advTm="6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solidFill>
                  <a:srgbClr val="00B050"/>
                </a:solidFill>
              </a:rPr>
              <a:t>Szkolenie</a:t>
            </a:r>
            <a:r>
              <a:rPr lang="pl-PL" dirty="0">
                <a:solidFill>
                  <a:prstClr val="black"/>
                </a:solidFill>
              </a:rPr>
              <a:t> </a:t>
            </a:r>
            <a:r>
              <a:rPr lang="pl-PL" b="1" dirty="0">
                <a:solidFill>
                  <a:srgbClr val="00B050"/>
                </a:solidFill>
              </a:rPr>
              <a:t>dla rodziców</a:t>
            </a:r>
            <a:endParaRPr lang="pl-PL" dirty="0"/>
          </a:p>
        </p:txBody>
      </p:sp>
      <p:sp>
        <p:nvSpPr>
          <p:cNvPr id="3" name="Symbol zastępczy zawartości 2"/>
          <p:cNvSpPr>
            <a:spLocks noGrp="1"/>
          </p:cNvSpPr>
          <p:nvPr>
            <p:ph sz="half" idx="1"/>
          </p:nvPr>
        </p:nvSpPr>
        <p:spPr/>
        <p:txBody>
          <a:bodyPr>
            <a:normAutofit lnSpcReduction="10000"/>
          </a:bodyPr>
          <a:lstStyle/>
          <a:p>
            <a:r>
              <a:rPr lang="pl-PL" sz="2400" dirty="0"/>
              <a:t>Mama poprosiła Monikę, by odkurzyła po sobie resztki słonecznika, które znalazły się pod stołem. Monika zaprotestowała: ”Znów ja?…, Dlaczego znowu ja?… Czy ktoś inny nie może tego zrobić? Za dużo ode mnie wymagasz!”. Dziewięciolatki dużo i chętnie narzekają. Na niewygodne dla nich sytuacje często reagują narzekaniem.</a:t>
            </a:r>
          </a:p>
          <a:p>
            <a:endParaRPr lang="pl-PL" dirty="0"/>
          </a:p>
        </p:txBody>
      </p:sp>
      <p:pic>
        <p:nvPicPr>
          <p:cNvPr id="19458"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932040" y="1734344"/>
            <a:ext cx="3528391"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Dźwię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23533382"/>
      </p:ext>
    </p:extLst>
  </p:cSld>
  <p:clrMapOvr>
    <a:masterClrMapping/>
  </p:clrMapOvr>
  <p:transition spd="slow" advTm="6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solidFill>
                  <a:srgbClr val="00B050"/>
                </a:solidFill>
              </a:rPr>
              <a:t>Szkolenie</a:t>
            </a:r>
            <a:r>
              <a:rPr lang="pl-PL" dirty="0">
                <a:solidFill>
                  <a:prstClr val="black"/>
                </a:solidFill>
              </a:rPr>
              <a:t> </a:t>
            </a:r>
            <a:r>
              <a:rPr lang="pl-PL" b="1" dirty="0">
                <a:solidFill>
                  <a:srgbClr val="00B050"/>
                </a:solidFill>
              </a:rPr>
              <a:t>dla rodziców</a:t>
            </a:r>
            <a:endParaRPr lang="pl-PL" dirty="0"/>
          </a:p>
        </p:txBody>
      </p:sp>
      <p:sp>
        <p:nvSpPr>
          <p:cNvPr id="3" name="Symbol zastępczy zawartości 2"/>
          <p:cNvSpPr>
            <a:spLocks noGrp="1"/>
          </p:cNvSpPr>
          <p:nvPr>
            <p:ph sz="half" idx="1"/>
          </p:nvPr>
        </p:nvSpPr>
        <p:spPr/>
        <p:txBody>
          <a:bodyPr>
            <a:normAutofit fontScale="85000" lnSpcReduction="20000"/>
          </a:bodyPr>
          <a:lstStyle/>
          <a:p>
            <a:pPr marL="0" indent="0">
              <a:buNone/>
            </a:pPr>
            <a:r>
              <a:rPr lang="pl-PL" sz="2400" b="1" dirty="0">
                <a:solidFill>
                  <a:srgbClr val="FF0066"/>
                </a:solidFill>
              </a:rPr>
              <a:t>     Dziesięciolatki – emocje ujarzmione (przynajmniej trochę)</a:t>
            </a:r>
            <a:endParaRPr lang="pl-PL" sz="2400" dirty="0">
              <a:solidFill>
                <a:srgbClr val="FF0066"/>
              </a:solidFill>
            </a:endParaRPr>
          </a:p>
          <a:p>
            <a:r>
              <a:rPr lang="pl-PL" sz="2000" dirty="0"/>
              <a:t>Dziesięciolatek. Co mu w duszy gra?… Same pozytywne dla rodziców dźwięki. Nie dyskutuje, nie polemizuje tak bardzo, jak wcześniej. Chętniej wykonuje polecenia rodziców, co więcej – widzi ich zasadność. Gromadzi wiedzę z różnych źródeł – z domu rodzinnego, ze szkoły, z zajęć dodatkowych, gdzie spotyka się z różnymi ludźmi, od rówieśników. Dziesięciolatek na tej bazie buduje własne przemyślenia i stara się oddzielać dobro od zła. Wie, co innym może sprawić przykrość i stara się tego nie robić, a gdy mu się to zdarzy, potrafi przeprosić za swoje zachowanie. Wydaje się, że dzieciom w tym wieku sprawia radość bycie dobrym i postępowanie zgodnie z zasadami.</a:t>
            </a:r>
          </a:p>
          <a:p>
            <a:endParaRPr lang="pl-PL" sz="2000" dirty="0"/>
          </a:p>
        </p:txBody>
      </p:sp>
      <p:pic>
        <p:nvPicPr>
          <p:cNvPr id="12290" name="Picture 2"/>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2420888"/>
            <a:ext cx="3538736" cy="3243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Dźwię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32107288"/>
      </p:ext>
    </p:extLst>
  </p:cSld>
  <p:clrMapOvr>
    <a:masterClrMapping/>
  </p:clrMapOvr>
  <p:transition spd="slow" advTm="6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solidFill>
                  <a:srgbClr val="00B050"/>
                </a:solidFill>
              </a:rPr>
              <a:t>Szkolenie</a:t>
            </a:r>
            <a:r>
              <a:rPr lang="pl-PL" dirty="0">
                <a:solidFill>
                  <a:prstClr val="black"/>
                </a:solidFill>
              </a:rPr>
              <a:t> </a:t>
            </a:r>
            <a:r>
              <a:rPr lang="pl-PL" b="1" dirty="0">
                <a:solidFill>
                  <a:srgbClr val="00B050"/>
                </a:solidFill>
              </a:rPr>
              <a:t>dla rodziców</a:t>
            </a:r>
            <a:endParaRPr lang="pl-PL" dirty="0"/>
          </a:p>
        </p:txBody>
      </p:sp>
      <p:sp>
        <p:nvSpPr>
          <p:cNvPr id="3" name="Symbol zastępczy zawartości 2"/>
          <p:cNvSpPr>
            <a:spLocks noGrp="1"/>
          </p:cNvSpPr>
          <p:nvPr>
            <p:ph sz="half" idx="1"/>
          </p:nvPr>
        </p:nvSpPr>
        <p:spPr/>
        <p:txBody>
          <a:bodyPr>
            <a:normAutofit fontScale="92500"/>
          </a:bodyPr>
          <a:lstStyle/>
          <a:p>
            <a:endParaRPr lang="pl-PL" sz="2400" dirty="0"/>
          </a:p>
          <a:p>
            <a:r>
              <a:rPr lang="pl-PL" sz="2400" dirty="0"/>
              <a:t>Dla dziesięciolatka ważna jest rodzina, potrafi się nią cieszyć, potrafi także doceniać cały świat, w którym żyje. Wie również, że czasem potrafi zachować się w określony sposób czasem nie, i adekwatnie to opisuje. Stabilizacja emocjonalna dziesięciolatka, to ostania stabilizacja aż do mniej więcej szesnastych urodzin.</a:t>
            </a:r>
          </a:p>
          <a:p>
            <a:endParaRPr lang="pl-PL" sz="2400" dirty="0"/>
          </a:p>
        </p:txBody>
      </p:sp>
      <p:pic>
        <p:nvPicPr>
          <p:cNvPr id="13314"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716016" y="2420888"/>
            <a:ext cx="3970784" cy="2866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Dźwię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00836168"/>
      </p:ext>
    </p:extLst>
  </p:cSld>
  <p:clrMapOvr>
    <a:masterClrMapping/>
  </p:clrMapOvr>
  <p:transition spd="slow" advTm="6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solidFill>
                  <a:srgbClr val="00B050"/>
                </a:solidFill>
              </a:rPr>
              <a:t>Szkolenie</a:t>
            </a:r>
            <a:r>
              <a:rPr lang="pl-PL" dirty="0">
                <a:solidFill>
                  <a:prstClr val="black"/>
                </a:solidFill>
              </a:rPr>
              <a:t> </a:t>
            </a:r>
            <a:r>
              <a:rPr lang="pl-PL" b="1" dirty="0">
                <a:solidFill>
                  <a:srgbClr val="00B050"/>
                </a:solidFill>
              </a:rPr>
              <a:t>dla rodziców</a:t>
            </a:r>
            <a:endParaRPr lang="pl-PL" dirty="0"/>
          </a:p>
        </p:txBody>
      </p:sp>
      <p:sp>
        <p:nvSpPr>
          <p:cNvPr id="3" name="Symbol zastępczy zawartości 2"/>
          <p:cNvSpPr>
            <a:spLocks noGrp="1"/>
          </p:cNvSpPr>
          <p:nvPr>
            <p:ph sz="half" idx="1"/>
          </p:nvPr>
        </p:nvSpPr>
        <p:spPr>
          <a:xfrm>
            <a:off x="457200" y="1600200"/>
            <a:ext cx="4402832" cy="4525963"/>
          </a:xfrm>
        </p:spPr>
        <p:txBody>
          <a:bodyPr>
            <a:normAutofit fontScale="55000" lnSpcReduction="20000"/>
          </a:bodyPr>
          <a:lstStyle/>
          <a:p>
            <a:pPr marL="0" indent="0">
              <a:buNone/>
            </a:pPr>
            <a:r>
              <a:rPr lang="pl-PL" sz="4500" b="1" dirty="0">
                <a:solidFill>
                  <a:srgbClr val="FF0066"/>
                </a:solidFill>
              </a:rPr>
              <a:t>         Każde dziecko jest inne</a:t>
            </a:r>
            <a:endParaRPr lang="pl-PL" sz="4500" dirty="0">
              <a:solidFill>
                <a:srgbClr val="FF0066"/>
              </a:solidFill>
            </a:endParaRPr>
          </a:p>
          <a:p>
            <a:r>
              <a:rPr lang="pl-PL" dirty="0"/>
              <a:t>Opisane powyżej zachowania są typowymi dla określonego wieku, ale nie zawsze wszystkie występują u każdego dziecka. Dzieci rodzą się z określonym temperamentem, budową ciała, wychowują się w określonym środowisku, które na nie wpływa. Spektrum </a:t>
            </a:r>
            <a:r>
              <a:rPr lang="pl-PL" dirty="0" err="1"/>
              <a:t>zachowań</a:t>
            </a:r>
            <a:r>
              <a:rPr lang="pl-PL" dirty="0"/>
              <a:t> będzie zależne również od tych czynników. Dzieci często okazują emocje w mniejszym lub w większym stopniu niż je faktycznie przeżywają, czasami nie okazują ich wcale, lub okazują inne emocje niż te przeżywane wewnątrz.</a:t>
            </a:r>
          </a:p>
          <a:p>
            <a:r>
              <a:rPr lang="pl-PL" dirty="0"/>
              <a:t>Musimy pamiętać, że każde dziecko jej inne, i każde w inny sposób przechodzi kolejne etapy rozwoju. Jeśli cechą charakterystyczną siedmiolatków jest częsty smutek, to u każdego dziecka będzie się on inaczej przejawiał. Gdy koleżanka odmówi siedmiolatkowi wspólnej zabawy jeden siedmiolatek swój smutek zaprezentuje mówiąc „Zosia mnie nie lubi”, inny powie „chciałbym nie żyć”, jeszcze inny zamknie się w sobie, w ogóle nie mówiąc o przyczynie swojej smutnej miny.</a:t>
            </a:r>
          </a:p>
          <a:p>
            <a:endParaRPr lang="pl-PL" dirty="0"/>
          </a:p>
        </p:txBody>
      </p:sp>
      <p:pic>
        <p:nvPicPr>
          <p:cNvPr id="1027" name="Picture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932040" y="2348880"/>
            <a:ext cx="3888432"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Dźwięk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61636718"/>
      </p:ext>
    </p:extLst>
  </p:cSld>
  <p:clrMapOvr>
    <a:masterClrMapping/>
  </p:clrMapOvr>
  <p:transition spd="slow" advTm="6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911225"/>
          </a:xfrm>
        </p:spPr>
        <p:txBody>
          <a:bodyPr/>
          <a:lstStyle/>
          <a:p>
            <a:r>
              <a:rPr lang="pl-PL" b="1" dirty="0">
                <a:solidFill>
                  <a:srgbClr val="00B050"/>
                </a:solidFill>
              </a:rPr>
              <a:t>Szkolenie</a:t>
            </a:r>
            <a:r>
              <a:rPr lang="pl-PL" dirty="0"/>
              <a:t> </a:t>
            </a:r>
            <a:r>
              <a:rPr lang="pl-PL" b="1" dirty="0">
                <a:solidFill>
                  <a:srgbClr val="00B050"/>
                </a:solidFill>
              </a:rPr>
              <a:t>dla rodziców</a:t>
            </a:r>
          </a:p>
        </p:txBody>
      </p:sp>
      <p:sp>
        <p:nvSpPr>
          <p:cNvPr id="3" name="Symbol zastępczy zawartości 2"/>
          <p:cNvSpPr>
            <a:spLocks noGrp="1"/>
          </p:cNvSpPr>
          <p:nvPr>
            <p:ph idx="1"/>
          </p:nvPr>
        </p:nvSpPr>
        <p:spPr>
          <a:xfrm>
            <a:off x="457200" y="1340768"/>
            <a:ext cx="8229600" cy="5040560"/>
          </a:xfrm>
        </p:spPr>
        <p:txBody>
          <a:bodyPr>
            <a:normAutofit fontScale="92500"/>
          </a:bodyPr>
          <a:lstStyle/>
          <a:p>
            <a:pPr>
              <a:lnSpc>
                <a:spcPct val="107000"/>
              </a:lnSpc>
              <a:spcAft>
                <a:spcPts val="800"/>
              </a:spcAft>
            </a:pPr>
            <a:endParaRPr lang="pl-PL" sz="2200" b="1" dirty="0">
              <a:solidFill>
                <a:srgbClr val="C00000"/>
              </a:solidFill>
              <a:ea typeface="Calibri"/>
              <a:cs typeface="Times New Roman"/>
            </a:endParaRPr>
          </a:p>
          <a:p>
            <a:pPr>
              <a:lnSpc>
                <a:spcPct val="107000"/>
              </a:lnSpc>
              <a:spcAft>
                <a:spcPts val="800"/>
              </a:spcAft>
            </a:pPr>
            <a:endParaRPr lang="pl-PL" sz="2200" b="1" dirty="0">
              <a:solidFill>
                <a:srgbClr val="C00000"/>
              </a:solidFill>
              <a:ea typeface="Calibri"/>
              <a:cs typeface="Times New Roman"/>
            </a:endParaRPr>
          </a:p>
          <a:p>
            <a:pPr>
              <a:lnSpc>
                <a:spcPct val="107000"/>
              </a:lnSpc>
              <a:spcAft>
                <a:spcPts val="800"/>
              </a:spcAft>
            </a:pPr>
            <a:endParaRPr lang="pl-PL" sz="2200" b="1" dirty="0">
              <a:solidFill>
                <a:srgbClr val="C00000"/>
              </a:solidFill>
              <a:ea typeface="Calibri"/>
              <a:cs typeface="Times New Roman"/>
            </a:endParaRPr>
          </a:p>
          <a:p>
            <a:pPr>
              <a:lnSpc>
                <a:spcPct val="107000"/>
              </a:lnSpc>
              <a:spcAft>
                <a:spcPts val="800"/>
              </a:spcAft>
            </a:pPr>
            <a:endParaRPr lang="pl-PL" sz="2200" b="1" dirty="0">
              <a:solidFill>
                <a:srgbClr val="C00000"/>
              </a:solidFill>
              <a:ea typeface="Calibri"/>
              <a:cs typeface="Times New Roman"/>
            </a:endParaRPr>
          </a:p>
          <a:p>
            <a:pPr>
              <a:lnSpc>
                <a:spcPct val="107000"/>
              </a:lnSpc>
              <a:spcAft>
                <a:spcPts val="800"/>
              </a:spcAft>
            </a:pPr>
            <a:endParaRPr lang="pl-PL" sz="2200" b="1" dirty="0">
              <a:solidFill>
                <a:srgbClr val="C00000"/>
              </a:solidFill>
              <a:ea typeface="Calibri"/>
              <a:cs typeface="Times New Roman"/>
            </a:endParaRPr>
          </a:p>
          <a:p>
            <a:pPr>
              <a:lnSpc>
                <a:spcPct val="107000"/>
              </a:lnSpc>
              <a:spcAft>
                <a:spcPts val="800"/>
              </a:spcAft>
            </a:pPr>
            <a:r>
              <a:rPr lang="pl-PL" sz="2200" b="1" dirty="0">
                <a:solidFill>
                  <a:srgbClr val="C00000"/>
                </a:solidFill>
                <a:ea typeface="Calibri"/>
                <a:cs typeface="Times New Roman"/>
              </a:rPr>
              <a:t>Czy warto jest z dzieckiem, młodym człowiekiem być szczerym?</a:t>
            </a:r>
            <a:endParaRPr lang="pl-PL" sz="2200" dirty="0">
              <a:ea typeface="Calibri"/>
              <a:cs typeface="Times New Roman"/>
            </a:endParaRPr>
          </a:p>
          <a:p>
            <a:pPr>
              <a:lnSpc>
                <a:spcPct val="107000"/>
              </a:lnSpc>
              <a:spcAft>
                <a:spcPts val="800"/>
              </a:spcAft>
            </a:pPr>
            <a:r>
              <a:rPr lang="pl-PL" sz="2200" dirty="0">
                <a:ea typeface="Calibri"/>
                <a:cs typeface="Times New Roman"/>
              </a:rPr>
              <a:t>Zadajmy sobie to pytanie, jedno z ważniejszych w kontekście rozmów z dzieckiem.</a:t>
            </a:r>
          </a:p>
          <a:p>
            <a:pPr>
              <a:lnSpc>
                <a:spcPct val="107000"/>
              </a:lnSpc>
              <a:spcAft>
                <a:spcPts val="800"/>
              </a:spcAft>
            </a:pPr>
            <a:r>
              <a:rPr lang="pl-PL" sz="2200" dirty="0">
                <a:ea typeface="Calibri"/>
                <a:cs typeface="Times New Roman"/>
              </a:rPr>
              <a:t> Odpowiedź na nie przyda nam się kiedy będziemy rozmawiać z naszymi dziećmi, poruszając trudne tematy, tematy - które irytują dorosłych, jak również rozmawiając na tematy dotyczące życia codziennego. </a:t>
            </a:r>
          </a:p>
          <a:p>
            <a:endParaRPr lang="pl-PL"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1185863"/>
            <a:ext cx="4608512" cy="2603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Dźwię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99880044"/>
      </p:ext>
    </p:extLst>
  </p:cSld>
  <p:clrMapOvr>
    <a:masterClrMapping/>
  </p:clrMapOvr>
  <p:transition spd="slow" advTm="6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solidFill>
                  <a:srgbClr val="00B050"/>
                </a:solidFill>
              </a:rPr>
              <a:t>Szkolenie</a:t>
            </a:r>
            <a:r>
              <a:rPr lang="pl-PL" dirty="0">
                <a:solidFill>
                  <a:prstClr val="black"/>
                </a:solidFill>
              </a:rPr>
              <a:t> </a:t>
            </a:r>
            <a:r>
              <a:rPr lang="pl-PL" b="1" dirty="0">
                <a:solidFill>
                  <a:srgbClr val="00B050"/>
                </a:solidFill>
              </a:rPr>
              <a:t>dla rodziców</a:t>
            </a:r>
            <a:endParaRPr lang="pl-PL" dirty="0"/>
          </a:p>
        </p:txBody>
      </p:sp>
      <p:sp>
        <p:nvSpPr>
          <p:cNvPr id="3" name="Symbol zastępczy zawartości 2"/>
          <p:cNvSpPr>
            <a:spLocks noGrp="1"/>
          </p:cNvSpPr>
          <p:nvPr>
            <p:ph sz="half" idx="1"/>
          </p:nvPr>
        </p:nvSpPr>
        <p:spPr/>
        <p:txBody>
          <a:bodyPr>
            <a:normAutofit/>
          </a:bodyPr>
          <a:lstStyle/>
          <a:p>
            <a:pPr marL="0" indent="0">
              <a:buNone/>
            </a:pPr>
            <a:r>
              <a:rPr lang="pl-PL" sz="2400" i="1" dirty="0"/>
              <a:t>Przy opracowaniu prezentacji i tekstu posłużono się wykładami</a:t>
            </a:r>
          </a:p>
          <a:p>
            <a:pPr marL="0" indent="0">
              <a:buNone/>
            </a:pPr>
            <a:r>
              <a:rPr lang="pl-PL" sz="2800" b="1" i="1" dirty="0"/>
              <a:t> </a:t>
            </a:r>
            <a:r>
              <a:rPr lang="pl-PL" sz="2400" b="1" i="1" dirty="0"/>
              <a:t>Agnieszki Lorek-</a:t>
            </a:r>
            <a:r>
              <a:rPr lang="pl-PL" sz="2400" b="1" i="1" dirty="0" err="1"/>
              <a:t>Groniewska</a:t>
            </a:r>
            <a:r>
              <a:rPr lang="pl-PL" sz="2400" i="1" dirty="0"/>
              <a:t> – psychoterapeuty, psychologa, prowadzącego terapię indywidualną, par, małżeństw, rodzin oraz dzieci i młodzieży w </a:t>
            </a:r>
            <a:r>
              <a:rPr lang="pl-PL" sz="2400" i="1" u="sng" dirty="0">
                <a:hlinkClick r:id="rId4"/>
              </a:rPr>
              <a:t>Centrum Terapii i Rozwoju </a:t>
            </a:r>
            <a:r>
              <a:rPr lang="pl-PL" sz="2400" i="1" u="sng" dirty="0" err="1">
                <a:hlinkClick r:id="rId4"/>
              </a:rPr>
              <a:t>PsycheBalans</a:t>
            </a:r>
            <a:r>
              <a:rPr lang="pl-PL" sz="2400" i="1" dirty="0"/>
              <a:t>.</a:t>
            </a:r>
            <a:endParaRPr lang="pl-PL" sz="2400" dirty="0"/>
          </a:p>
          <a:p>
            <a:endParaRPr lang="pl-PL" sz="2400" dirty="0"/>
          </a:p>
        </p:txBody>
      </p:sp>
      <p:pic>
        <p:nvPicPr>
          <p:cNvPr id="14338"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970264" y="1600200"/>
            <a:ext cx="339447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Dźwię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84158704"/>
      </p:ext>
    </p:extLst>
  </p:cSld>
  <p:clrMapOvr>
    <a:masterClrMapping/>
  </p:clrMapOvr>
  <p:transition spd="slow" advTm="6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solidFill>
                  <a:srgbClr val="00B050"/>
                </a:solidFill>
              </a:rPr>
              <a:t>Szkolenie</a:t>
            </a:r>
            <a:r>
              <a:rPr lang="pl-PL" dirty="0">
                <a:solidFill>
                  <a:prstClr val="black"/>
                </a:solidFill>
              </a:rPr>
              <a:t> </a:t>
            </a:r>
            <a:r>
              <a:rPr lang="pl-PL" b="1" dirty="0">
                <a:solidFill>
                  <a:srgbClr val="00B050"/>
                </a:solidFill>
              </a:rPr>
              <a:t>dla rodziców</a:t>
            </a:r>
            <a:endParaRPr lang="pl-PL" dirty="0"/>
          </a:p>
        </p:txBody>
      </p:sp>
      <p:sp>
        <p:nvSpPr>
          <p:cNvPr id="3" name="Symbol zastępczy zawartości 2"/>
          <p:cNvSpPr>
            <a:spLocks noGrp="1"/>
          </p:cNvSpPr>
          <p:nvPr>
            <p:ph idx="1"/>
          </p:nvPr>
        </p:nvSpPr>
        <p:spPr/>
        <p:txBody>
          <a:bodyPr>
            <a:normAutofit/>
          </a:bodyPr>
          <a:lstStyle/>
          <a:p>
            <a:r>
              <a:rPr lang="pl-PL" sz="2000" dirty="0">
                <a:solidFill>
                  <a:srgbClr val="FF0066"/>
                </a:solidFill>
              </a:rPr>
              <a:t>Czy warto jest z dzieckiem, młodym człowiekiem być szczerym? </a:t>
            </a:r>
          </a:p>
          <a:p>
            <a:r>
              <a:rPr lang="pl-PL" sz="2000" dirty="0">
                <a:solidFill>
                  <a:srgbClr val="FF0066"/>
                </a:solidFill>
              </a:rPr>
              <a:t>TAK - Ale jak to zrobić ? </a:t>
            </a:r>
          </a:p>
          <a:p>
            <a:r>
              <a:rPr lang="pl-PL" sz="2000" b="1" dirty="0">
                <a:solidFill>
                  <a:srgbClr val="00B050"/>
                </a:solidFill>
              </a:rPr>
              <a:t>Szczerość oznacza</a:t>
            </a:r>
            <a:r>
              <a:rPr lang="pl-PL" sz="2000" dirty="0"/>
              <a:t>: </a:t>
            </a:r>
            <a:r>
              <a:rPr lang="pl-PL" sz="2000" dirty="0">
                <a:sym typeface="Symbol"/>
              </a:rPr>
              <a:t></a:t>
            </a:r>
            <a:r>
              <a:rPr lang="pl-PL" sz="2000" dirty="0"/>
              <a:t> dostosowanie przekazywanych informacji do wieku dziecka; </a:t>
            </a:r>
            <a:r>
              <a:rPr lang="pl-PL" sz="2000" dirty="0">
                <a:sym typeface="Symbol"/>
              </a:rPr>
              <a:t></a:t>
            </a:r>
            <a:r>
              <a:rPr lang="pl-PL" sz="2000" dirty="0"/>
              <a:t> przekazywanie informacji zgodnie z tym, co wiemy, jak nie wiemy to nie wymyślamy, wspólnie szukamy informacji; </a:t>
            </a:r>
            <a:r>
              <a:rPr lang="pl-PL" sz="2000" dirty="0">
                <a:sym typeface="Symbol"/>
              </a:rPr>
              <a:t></a:t>
            </a:r>
            <a:r>
              <a:rPr lang="pl-PL" sz="2000" dirty="0"/>
              <a:t> obserwujemy zachowania dziecka, jesteśmy uważni na jego uczucia i emocje; </a:t>
            </a:r>
            <a:r>
              <a:rPr lang="pl-PL" sz="2000" dirty="0">
                <a:sym typeface="Symbol"/>
              </a:rPr>
              <a:t></a:t>
            </a:r>
            <a:r>
              <a:rPr lang="pl-PL" sz="2000" dirty="0"/>
              <a:t> po rozmowie zapewniamy dziecko, że jesteśmy otwarci na dalszą jej część.</a:t>
            </a:r>
          </a:p>
          <a:p>
            <a:r>
              <a:rPr lang="pl-PL" sz="2000" dirty="0"/>
              <a:t> Ale zanim zaczniemy z dzieckiem rozmawiać stosując wszystkie zasady szczerości zapytajmy się go: </a:t>
            </a:r>
          </a:p>
          <a:p>
            <a:r>
              <a:rPr lang="pl-PL" sz="2000" dirty="0">
                <a:solidFill>
                  <a:srgbClr val="00B0F0"/>
                </a:solidFill>
              </a:rPr>
              <a:t>Co Ty już wiesz na ten temat? Jakich informacji potrzebujesz ode mnie? Jak Ci mogę pomóc? </a:t>
            </a:r>
          </a:p>
          <a:p>
            <a:r>
              <a:rPr lang="pl-PL" sz="2000" dirty="0"/>
              <a:t>Czego uczymy dziecko poprzez bycie z nim szczerym? </a:t>
            </a:r>
            <a:r>
              <a:rPr lang="pl-PL" sz="2000" dirty="0">
                <a:solidFill>
                  <a:srgbClr val="FF0000"/>
                </a:solidFill>
              </a:rPr>
              <a:t>SZCZEROŚCI WOBEC NAS, ZAUFANIA.</a:t>
            </a:r>
          </a:p>
        </p:txBody>
      </p:sp>
      <p:pic>
        <p:nvPicPr>
          <p:cNvPr id="5" name="Dźwię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33183677"/>
      </p:ext>
    </p:extLst>
  </p:cSld>
  <p:clrMapOvr>
    <a:masterClrMapping/>
  </p:clrMapOvr>
  <p:transition spd="slow" advTm="6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solidFill>
                  <a:srgbClr val="00B050"/>
                </a:solidFill>
              </a:rPr>
              <a:t>Szkolenie</a:t>
            </a:r>
            <a:r>
              <a:rPr lang="pl-PL" dirty="0">
                <a:solidFill>
                  <a:prstClr val="black"/>
                </a:solidFill>
              </a:rPr>
              <a:t> </a:t>
            </a:r>
            <a:r>
              <a:rPr lang="pl-PL" b="1" dirty="0">
                <a:solidFill>
                  <a:srgbClr val="00B050"/>
                </a:solidFill>
              </a:rPr>
              <a:t>dla rodziców</a:t>
            </a:r>
            <a:endParaRPr lang="pl-PL" dirty="0"/>
          </a:p>
        </p:txBody>
      </p:sp>
      <p:sp>
        <p:nvSpPr>
          <p:cNvPr id="3" name="Symbol zastępczy zawartości 2"/>
          <p:cNvSpPr>
            <a:spLocks noGrp="1"/>
          </p:cNvSpPr>
          <p:nvPr>
            <p:ph sz="half" idx="1"/>
          </p:nvPr>
        </p:nvSpPr>
        <p:spPr/>
        <p:txBody>
          <a:bodyPr>
            <a:normAutofit fontScale="85000" lnSpcReduction="20000"/>
          </a:bodyPr>
          <a:lstStyle/>
          <a:p>
            <a:endParaRPr lang="pl-PL" sz="2000" dirty="0"/>
          </a:p>
          <a:p>
            <a:r>
              <a:rPr lang="pl-PL" sz="2000" dirty="0"/>
              <a:t>Im trudniejszy jest temat rozmowy, tym większa potrzeba stworzenia mu odpowiedniej przestrzeni.</a:t>
            </a:r>
          </a:p>
          <a:p>
            <a:r>
              <a:rPr lang="pl-PL" sz="2000" dirty="0">
                <a:solidFill>
                  <a:srgbClr val="00B050"/>
                </a:solidFill>
              </a:rPr>
              <a:t> Dzieci wskazują brak zainteresowania rozmową ze strony rodziców jako jedną z pierwszych przeszkód do tego, aby rozmawiać z nimi otwarcie i szczerze. </a:t>
            </a:r>
          </a:p>
          <a:p>
            <a:r>
              <a:rPr lang="pl-PL" sz="2000" dirty="0"/>
              <a:t>Oddaj zmartwieniom i troskom dziecka należny im szacunek – kiedy o nich opowiada, bądź obecny tylko dla niego. </a:t>
            </a:r>
          </a:p>
          <a:p>
            <a:r>
              <a:rPr lang="pl-PL" sz="2000" dirty="0"/>
              <a:t>Rozmowa z dzieckiem na trudne tematy będzie wyglądała u każdego zupełnie inaczej. </a:t>
            </a:r>
          </a:p>
          <a:p>
            <a:r>
              <a:rPr lang="pl-PL" sz="2000" dirty="0"/>
              <a:t>Po pierwsze dlatego, że dzieci w zupełnie inny sposób reagują na zaistniałe zmiany, po drugie zależy to od wieku dziecka i jego dotychczasowej wiedzy o świecie.</a:t>
            </a:r>
          </a:p>
        </p:txBody>
      </p:sp>
      <p:pic>
        <p:nvPicPr>
          <p:cNvPr id="3076" name="Picture 4"/>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648200" y="1700808"/>
            <a:ext cx="4244280"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Dźwię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15714646"/>
      </p:ext>
    </p:extLst>
  </p:cSld>
  <p:clrMapOvr>
    <a:masterClrMapping/>
  </p:clrMapOvr>
  <p:transition spd="slow" advTm="6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solidFill>
                  <a:srgbClr val="00B050"/>
                </a:solidFill>
              </a:rPr>
              <a:t>Szkolenie</a:t>
            </a:r>
            <a:r>
              <a:rPr lang="pl-PL" dirty="0">
                <a:solidFill>
                  <a:prstClr val="black"/>
                </a:solidFill>
              </a:rPr>
              <a:t> </a:t>
            </a:r>
            <a:r>
              <a:rPr lang="pl-PL" b="1" dirty="0">
                <a:solidFill>
                  <a:srgbClr val="00B050"/>
                </a:solidFill>
              </a:rPr>
              <a:t>dla rodziców</a:t>
            </a:r>
            <a:endParaRPr lang="pl-PL" dirty="0"/>
          </a:p>
        </p:txBody>
      </p:sp>
      <p:sp>
        <p:nvSpPr>
          <p:cNvPr id="3" name="Symbol zastępczy zawartości 2"/>
          <p:cNvSpPr>
            <a:spLocks noGrp="1"/>
          </p:cNvSpPr>
          <p:nvPr>
            <p:ph sz="half" idx="1"/>
          </p:nvPr>
        </p:nvSpPr>
        <p:spPr/>
        <p:txBody>
          <a:bodyPr>
            <a:normAutofit fontScale="77500" lnSpcReduction="20000"/>
          </a:bodyPr>
          <a:lstStyle/>
          <a:p>
            <a:endParaRPr lang="pl-PL" sz="2000" dirty="0"/>
          </a:p>
          <a:p>
            <a:r>
              <a:rPr lang="pl-PL" sz="2000" dirty="0"/>
              <a:t> Rodzicu powinieneś być przygotowany na trudne pytania, które mogą paść z ust twojego dziecka.</a:t>
            </a:r>
          </a:p>
          <a:p>
            <a:r>
              <a:rPr lang="pl-PL" sz="2000" dirty="0"/>
              <a:t>To nie łatwe... Warto jednak spróbować nakreślić problem, jaki obecnie ma miejsce, aby dziecko nie czuło się zlekceważone, a jego uczucia bagatelizowane.</a:t>
            </a:r>
          </a:p>
          <a:p>
            <a:r>
              <a:rPr lang="pl-PL" sz="2000" dirty="0"/>
              <a:t> Ilość przekazywanych informacji powinna być dostosowana do wieku.</a:t>
            </a:r>
          </a:p>
          <a:p>
            <a:r>
              <a:rPr lang="pl-PL" sz="2000" dirty="0"/>
              <a:t> </a:t>
            </a:r>
            <a:r>
              <a:rPr lang="pl-PL" sz="2000" dirty="0">
                <a:solidFill>
                  <a:srgbClr val="00B050"/>
                </a:solidFill>
              </a:rPr>
              <a:t>Podczas rozmowy bądź pewny siebie, rzeczowy i szczery. </a:t>
            </a:r>
          </a:p>
          <a:p>
            <a:r>
              <a:rPr lang="pl-PL" sz="2000" dirty="0"/>
              <a:t>Nie możesz składać dziecku obietnic, co do których spełnienia sam nie masz pewności (np. to wszystko się zaraz skończy). </a:t>
            </a:r>
          </a:p>
          <a:p>
            <a:r>
              <a:rPr lang="pl-PL" sz="2000" dirty="0">
                <a:solidFill>
                  <a:srgbClr val="FF0000"/>
                </a:solidFill>
              </a:rPr>
              <a:t>Zapewniając dziecku poczucie bezpieczeństwa to także pokazanie, że emocje jakie ono odczuwa są normalne.</a:t>
            </a:r>
          </a:p>
          <a:p>
            <a:endParaRPr lang="pl-PL" sz="2000" dirty="0"/>
          </a:p>
        </p:txBody>
      </p:sp>
      <p:pic>
        <p:nvPicPr>
          <p:cNvPr id="5122"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648200" y="1916832"/>
            <a:ext cx="4244280"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Dźwię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49607973"/>
      </p:ext>
    </p:extLst>
  </p:cSld>
  <p:clrMapOvr>
    <a:masterClrMapping/>
  </p:clrMapOvr>
  <p:transition spd="slow" advTm="6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solidFill>
                  <a:srgbClr val="00B050"/>
                </a:solidFill>
              </a:rPr>
              <a:t>Szkolenie</a:t>
            </a:r>
            <a:r>
              <a:rPr lang="pl-PL" dirty="0">
                <a:solidFill>
                  <a:prstClr val="black"/>
                </a:solidFill>
              </a:rPr>
              <a:t> </a:t>
            </a:r>
            <a:r>
              <a:rPr lang="pl-PL" b="1" dirty="0">
                <a:solidFill>
                  <a:srgbClr val="00B050"/>
                </a:solidFill>
              </a:rPr>
              <a:t>dla rodziców</a:t>
            </a:r>
            <a:endParaRPr lang="pl-PL" dirty="0"/>
          </a:p>
        </p:txBody>
      </p:sp>
      <p:sp>
        <p:nvSpPr>
          <p:cNvPr id="3" name="Symbol zastępczy zawartości 2"/>
          <p:cNvSpPr>
            <a:spLocks noGrp="1"/>
          </p:cNvSpPr>
          <p:nvPr>
            <p:ph sz="half" idx="1"/>
          </p:nvPr>
        </p:nvSpPr>
        <p:spPr/>
        <p:txBody>
          <a:bodyPr>
            <a:normAutofit fontScale="85000" lnSpcReduction="20000"/>
          </a:bodyPr>
          <a:lstStyle/>
          <a:p>
            <a:pPr marL="0" indent="0">
              <a:lnSpc>
                <a:spcPct val="107000"/>
              </a:lnSpc>
              <a:spcAft>
                <a:spcPts val="800"/>
              </a:spcAft>
              <a:buNone/>
            </a:pPr>
            <a:endParaRPr lang="pl-PL" sz="2800" b="1" dirty="0">
              <a:solidFill>
                <a:srgbClr val="CC0066"/>
              </a:solidFill>
              <a:ea typeface="Calibri"/>
              <a:cs typeface="Times New Roman"/>
            </a:endParaRPr>
          </a:p>
          <a:p>
            <a:pPr marL="0" indent="0">
              <a:lnSpc>
                <a:spcPct val="107000"/>
              </a:lnSpc>
              <a:spcAft>
                <a:spcPts val="800"/>
              </a:spcAft>
              <a:buNone/>
            </a:pPr>
            <a:r>
              <a:rPr lang="pl-PL" sz="2800" b="1" dirty="0">
                <a:solidFill>
                  <a:srgbClr val="CC0066"/>
                </a:solidFill>
                <a:ea typeface="Calibri"/>
                <a:cs typeface="Times New Roman"/>
              </a:rPr>
              <a:t>Emocje dzieci – od pierwszaka do dziesięciolatka</a:t>
            </a:r>
            <a:endParaRPr lang="pl-PL" sz="2800" dirty="0">
              <a:ea typeface="Calibri"/>
              <a:cs typeface="Times New Roman"/>
            </a:endParaRPr>
          </a:p>
          <a:p>
            <a:pPr marL="0" indent="0">
              <a:buNone/>
            </a:pPr>
            <a:r>
              <a:rPr lang="pl-PL" sz="2000" dirty="0"/>
              <a:t>Każdy czas w rozwoju dziecka ma swoje typowe zachowania, co oczywiście nie znaczy, że wszystkie dzieci w tym samym wieku zachowują się tak samo i przeżywają emocje w podobny sposób. Można jednak wyróżnić w życiu dzieci okresy spokoju i harmonii, które są poprzeplatane okresami żywiołowości i niepokoju. Zachowania dzieci, które często są dla rodziców sporym wyzwaniem, mają swoje źródła w emocjach. Te z kolei dzieci w różnym wieku przeżywają nieco inaczej. </a:t>
            </a:r>
          </a:p>
          <a:p>
            <a:pPr marL="0" indent="0">
              <a:buNone/>
            </a:pPr>
            <a:r>
              <a:rPr lang="pl-PL" sz="2000" dirty="0"/>
              <a:t>Zacznijmy więc od emocji.</a:t>
            </a:r>
          </a:p>
          <a:p>
            <a:pPr marL="0" indent="0">
              <a:buNone/>
            </a:pPr>
            <a:endParaRPr lang="pl-PL" sz="2400" dirty="0"/>
          </a:p>
        </p:txBody>
      </p:sp>
      <p:pic>
        <p:nvPicPr>
          <p:cNvPr id="6146"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572000" y="2060848"/>
            <a:ext cx="4248472"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Dźwię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06323"/>
      </p:ext>
    </p:extLst>
  </p:cSld>
  <p:clrMapOvr>
    <a:masterClrMapping/>
  </p:clrMapOvr>
  <p:transition spd="slow" advTm="6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solidFill>
                  <a:srgbClr val="00B050"/>
                </a:solidFill>
              </a:rPr>
              <a:t>Szkolenie</a:t>
            </a:r>
            <a:r>
              <a:rPr lang="pl-PL" dirty="0">
                <a:solidFill>
                  <a:prstClr val="black"/>
                </a:solidFill>
              </a:rPr>
              <a:t> </a:t>
            </a:r>
            <a:r>
              <a:rPr lang="pl-PL" b="1" dirty="0">
                <a:solidFill>
                  <a:srgbClr val="00B050"/>
                </a:solidFill>
              </a:rPr>
              <a:t>dla rodziców</a:t>
            </a:r>
            <a:endParaRPr lang="pl-PL" dirty="0"/>
          </a:p>
        </p:txBody>
      </p:sp>
      <p:sp>
        <p:nvSpPr>
          <p:cNvPr id="3" name="Symbol zastępczy zawartości 2"/>
          <p:cNvSpPr>
            <a:spLocks noGrp="1"/>
          </p:cNvSpPr>
          <p:nvPr>
            <p:ph sz="half" idx="1"/>
          </p:nvPr>
        </p:nvSpPr>
        <p:spPr>
          <a:xfrm>
            <a:off x="457200" y="1600200"/>
            <a:ext cx="4402832" cy="4781128"/>
          </a:xfrm>
        </p:spPr>
        <p:txBody>
          <a:bodyPr>
            <a:noAutofit/>
          </a:bodyPr>
          <a:lstStyle/>
          <a:p>
            <a:r>
              <a:rPr lang="pl-PL" sz="1400" dirty="0"/>
              <a:t>Zarówno dorośli, jak i dzieci przeżywają emocje w kontekście społecznym, w relacji z innymi ludźmi. Więź emocjonalną dzieci tworzą początkowo z rodzicami, opiekunami, z czasem w kontakcie z innymi ludźmi. W relacjach społecznych pojawiają się emocje. Dzieci uczą się, jak sobie z nimi radzić oraz jak ekspresja emocji czyli sposób ich wyrażania na zewnątrz (widoczny  dla innych osób), wpływa na innych. Dzieci początkowo jedynie doświadczają emocji, z czasem uczą się o nich również mówić. Cały ten proces „uczenia się emocji” przebiega w relacji z drugim człowiekiem – często z dorosłym.</a:t>
            </a:r>
          </a:p>
          <a:p>
            <a:r>
              <a:rPr lang="pl-PL" sz="1400" dirty="0">
                <a:solidFill>
                  <a:srgbClr val="00B050"/>
                </a:solidFill>
              </a:rPr>
              <a:t>Emocje po prostu są, nie są ani dobre, ani złe. Dla uproszenia można powiedzieć, że są pozytywne lub negatywne, wygodne lub niewygodne w przeżywaniu. Ważne jednak, że są i że wszystkie są potrzebne.</a:t>
            </a:r>
            <a:r>
              <a:rPr lang="pl-PL" sz="1400" dirty="0"/>
              <a:t> Stanowią informację, są naturalną reakcją na zaspokojenie czy brak zaspokojenia określonych potrzeb. A ich pojawienie się stanowi impuls do określonego zachowania. Działamy więc (upraszczając) według schematu: potrzeba – zaspokojenie (lub jego brak) – emocja – zachowanie.</a:t>
            </a:r>
          </a:p>
          <a:p>
            <a:pPr marL="0" indent="0">
              <a:buNone/>
            </a:pPr>
            <a:endParaRPr lang="pl-PL" sz="1400" dirty="0"/>
          </a:p>
        </p:txBody>
      </p:sp>
      <p:pic>
        <p:nvPicPr>
          <p:cNvPr id="15362"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932040" y="1916832"/>
            <a:ext cx="3965898" cy="3424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Dźwię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07485471"/>
      </p:ext>
    </p:extLst>
  </p:cSld>
  <p:clrMapOvr>
    <a:masterClrMapping/>
  </p:clrMapOvr>
  <p:transition spd="slow" advTm="6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solidFill>
                  <a:srgbClr val="00B050"/>
                </a:solidFill>
              </a:rPr>
              <a:t>Szkolenie</a:t>
            </a:r>
            <a:r>
              <a:rPr lang="pl-PL" dirty="0">
                <a:solidFill>
                  <a:prstClr val="black"/>
                </a:solidFill>
              </a:rPr>
              <a:t> </a:t>
            </a:r>
            <a:r>
              <a:rPr lang="pl-PL" b="1" dirty="0">
                <a:solidFill>
                  <a:srgbClr val="00B050"/>
                </a:solidFill>
              </a:rPr>
              <a:t>dla rodziców</a:t>
            </a:r>
            <a:endParaRPr lang="pl-PL" dirty="0"/>
          </a:p>
        </p:txBody>
      </p:sp>
      <p:sp>
        <p:nvSpPr>
          <p:cNvPr id="3" name="Symbol zastępczy zawartości 2"/>
          <p:cNvSpPr>
            <a:spLocks noGrp="1"/>
          </p:cNvSpPr>
          <p:nvPr>
            <p:ph sz="half" idx="1"/>
          </p:nvPr>
        </p:nvSpPr>
        <p:spPr/>
        <p:txBody>
          <a:bodyPr>
            <a:normAutofit fontScale="92500" lnSpcReduction="20000"/>
          </a:bodyPr>
          <a:lstStyle/>
          <a:p>
            <a:endParaRPr lang="pl-PL" sz="2200" dirty="0"/>
          </a:p>
          <a:p>
            <a:r>
              <a:rPr lang="pl-PL" sz="2200" dirty="0"/>
              <a:t>Emocje po prostu są, nie są ani dobre, ani złe. Dla uproszenia można powiedzieć, że są pozytywne lub negatywne, wygodne lub niewygodne w przeżywaniu. Ważne jednak, że są i że wszystkie są potrzebne. Stanowią informację, są naturalną reakcją na zaspokojenie czy brak zaspokojenia określonych potrzeb. A ich pojawienie się stanowi impuls do określonego zachowania. Działamy więc (upraszczając) według schematu: potrzeba – zaspokojenie (lub jego brak) – emocja – zachowanie.</a:t>
            </a:r>
          </a:p>
          <a:p>
            <a:endParaRPr lang="pl-PL" dirty="0"/>
          </a:p>
        </p:txBody>
      </p:sp>
      <p:pic>
        <p:nvPicPr>
          <p:cNvPr id="7170"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572000" y="2060848"/>
            <a:ext cx="4248472"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Dźwię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10435756"/>
      </p:ext>
    </p:extLst>
  </p:cSld>
  <p:clrMapOvr>
    <a:masterClrMapping/>
  </p:clrMapOvr>
  <p:transition spd="slow" advTm="6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260648"/>
            <a:ext cx="8229600" cy="1143000"/>
          </a:xfrm>
        </p:spPr>
        <p:txBody>
          <a:bodyPr/>
          <a:lstStyle/>
          <a:p>
            <a:r>
              <a:rPr lang="pl-PL" b="1" dirty="0">
                <a:solidFill>
                  <a:srgbClr val="00B050"/>
                </a:solidFill>
              </a:rPr>
              <a:t>Szkolenie</a:t>
            </a:r>
            <a:r>
              <a:rPr lang="pl-PL" dirty="0">
                <a:solidFill>
                  <a:prstClr val="black"/>
                </a:solidFill>
              </a:rPr>
              <a:t> </a:t>
            </a:r>
            <a:r>
              <a:rPr lang="pl-PL" b="1" dirty="0">
                <a:solidFill>
                  <a:srgbClr val="00B050"/>
                </a:solidFill>
              </a:rPr>
              <a:t>dla rodziców</a:t>
            </a:r>
            <a:endParaRPr lang="pl-PL" dirty="0"/>
          </a:p>
        </p:txBody>
      </p:sp>
      <p:sp>
        <p:nvSpPr>
          <p:cNvPr id="3" name="Symbol zastępczy zawartości 2"/>
          <p:cNvSpPr>
            <a:spLocks noGrp="1"/>
          </p:cNvSpPr>
          <p:nvPr>
            <p:ph sz="half" idx="1"/>
          </p:nvPr>
        </p:nvSpPr>
        <p:spPr>
          <a:xfrm>
            <a:off x="457200" y="1600200"/>
            <a:ext cx="4114800" cy="4525963"/>
          </a:xfrm>
        </p:spPr>
        <p:txBody>
          <a:bodyPr>
            <a:normAutofit fontScale="25000" lnSpcReduction="20000"/>
          </a:bodyPr>
          <a:lstStyle/>
          <a:p>
            <a:pPr marL="0" indent="0">
              <a:buNone/>
            </a:pPr>
            <a:r>
              <a:rPr lang="pl-PL" sz="3600" b="1" dirty="0"/>
              <a:t>   </a:t>
            </a:r>
            <a:r>
              <a:rPr lang="pl-PL" sz="8000" b="1" dirty="0">
                <a:solidFill>
                  <a:srgbClr val="FF0066"/>
                </a:solidFill>
              </a:rPr>
              <a:t>Sześciolatki – emocje na  huśtawce</a:t>
            </a:r>
          </a:p>
          <a:p>
            <a:pPr marL="0" indent="0">
              <a:buNone/>
            </a:pPr>
            <a:endParaRPr lang="pl-PL" sz="6200" b="1" dirty="0">
              <a:solidFill>
                <a:srgbClr val="FF0066"/>
              </a:solidFill>
            </a:endParaRPr>
          </a:p>
          <a:p>
            <a:r>
              <a:rPr lang="pl-PL" sz="5600" dirty="0"/>
              <a:t>Sześcioletnia Zosia powiedziała swojej mamie: „Kocham Cię”. Miały zamiar spędzić razem miłe popołudnie. Po chwili zirytowana Zosia oznajmiła swojej mamie, że jej nienawidzi. Mama była zupełnie zaskoczona, ponieważ nie wiedziała co się stało. Po krótkiej wymianie zdań okazało się, że mama odłożyła przygotowaną na wyjście przez Zosię kurtkę do szafy.</a:t>
            </a:r>
          </a:p>
          <a:p>
            <a:endParaRPr lang="pl-PL" sz="5600" dirty="0"/>
          </a:p>
          <a:p>
            <a:r>
              <a:rPr lang="pl-PL" sz="5600" dirty="0"/>
              <a:t>Zachowanie sześciolatka przypomina zachowanie dwuipółlatka. Zachowanie dzieci, w tym wieku jest zdeterminowane targającymi dzieckiem sprzecznymi emocjami. Sześciolatek miota się między sprzecznymi potrzebami, niejednokrotnie chce spróbować wszystkiego w jednym czasie. Jednocześnie chce być na urodzinach kolegi i pojeździć z tatą na rowerze. Trudno mu dokonać wyboru. Dziecko w tym wieku również na wszelkie pytania i prośby często odpowiada odmownie</a:t>
            </a:r>
          </a:p>
        </p:txBody>
      </p:sp>
      <p:pic>
        <p:nvPicPr>
          <p:cNvPr id="8194" name="Picture 2"/>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1916832"/>
            <a:ext cx="4104456"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Dźwię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44789734"/>
      </p:ext>
    </p:extLst>
  </p:cSld>
  <p:clrMapOvr>
    <a:masterClrMapping/>
  </p:clrMapOvr>
  <p:transition spd="slow" advTm="6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TotalTime>
  <Words>2166</Words>
  <Application>Microsoft Office PowerPoint</Application>
  <PresentationFormat>Pokaz na ekranie (4:3)</PresentationFormat>
  <Paragraphs>86</Paragraphs>
  <Slides>20</Slides>
  <Notes>0</Notes>
  <HiddenSlides>0</HiddenSlides>
  <MMClips>20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20</vt:i4>
      </vt:variant>
    </vt:vector>
  </HeadingPairs>
  <TitlesOfParts>
    <vt:vector size="26" baseType="lpstr">
      <vt:lpstr>Aharoni</vt:lpstr>
      <vt:lpstr>Arial</vt:lpstr>
      <vt:lpstr>Calibri</vt:lpstr>
      <vt:lpstr>Symbol</vt:lpstr>
      <vt:lpstr>Times New Roman</vt:lpstr>
      <vt:lpstr>Motyw pakietu Office</vt:lpstr>
      <vt:lpstr> Sposoby reagowania rodzica w sytuacjach konfliktowych z dzieckiem.  </vt:lpstr>
      <vt:lpstr>Szkolenie dla rodziców</vt:lpstr>
      <vt:lpstr>Szkolenie dla rodziców</vt:lpstr>
      <vt:lpstr>Szkolenie dla rodziców</vt:lpstr>
      <vt:lpstr>Szkolenie dla rodziców</vt:lpstr>
      <vt:lpstr>Szkolenie dla rodziców</vt:lpstr>
      <vt:lpstr>Szkolenie dla rodziców</vt:lpstr>
      <vt:lpstr>Szkolenie dla rodziców</vt:lpstr>
      <vt:lpstr>Szkolenie dla rodziców</vt:lpstr>
      <vt:lpstr>Szkolenie dla rodziców</vt:lpstr>
      <vt:lpstr>Szkolenie dla rodziców</vt:lpstr>
      <vt:lpstr>Szkolenie dla rodziców</vt:lpstr>
      <vt:lpstr>Szkolenie dla rodziców</vt:lpstr>
      <vt:lpstr>Szkolenie dla rodziców</vt:lpstr>
      <vt:lpstr>Szkolenie dla rodziców</vt:lpstr>
      <vt:lpstr>Szkolenie dla rodziców</vt:lpstr>
      <vt:lpstr>Szkolenie dla rodziców</vt:lpstr>
      <vt:lpstr>Szkolenie dla rodziców</vt:lpstr>
      <vt:lpstr>Szkolenie dla rodziców</vt:lpstr>
      <vt:lpstr>Szkolenie dla rodziców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Grażyna</dc:creator>
  <cp:lastModifiedBy>nauczyciel</cp:lastModifiedBy>
  <cp:revision>20</cp:revision>
  <dcterms:created xsi:type="dcterms:W3CDTF">2020-11-26T14:39:40Z</dcterms:created>
  <dcterms:modified xsi:type="dcterms:W3CDTF">2020-11-29T13:17:18Z</dcterms:modified>
</cp:coreProperties>
</file>