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08A1"/>
    <a:srgbClr val="5D1C64"/>
    <a:srgbClr val="5F6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57AD-CFEB-4391-8943-472D9C4B0CDD}" type="datetimeFigureOut">
              <a:rPr lang="pl-PL" smtClean="0"/>
              <a:t>2020-12-09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A9B4-EDC4-4D3F-BFAD-5D9363CBA895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57AD-CFEB-4391-8943-472D9C4B0CDD}" type="datetimeFigureOut">
              <a:rPr lang="pl-PL" smtClean="0"/>
              <a:t>2020-12-09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A9B4-EDC4-4D3F-BFAD-5D9363CBA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57AD-CFEB-4391-8943-472D9C4B0CDD}" type="datetimeFigureOut">
              <a:rPr lang="pl-PL" smtClean="0"/>
              <a:t>2020-12-09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A9B4-EDC4-4D3F-BFAD-5D9363CBA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57AD-CFEB-4391-8943-472D9C4B0CDD}" type="datetimeFigureOut">
              <a:rPr lang="pl-PL" smtClean="0"/>
              <a:t>2020-12-09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A9B4-EDC4-4D3F-BFAD-5D9363CBA89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57AD-CFEB-4391-8943-472D9C4B0CDD}" type="datetimeFigureOut">
              <a:rPr lang="pl-PL" smtClean="0"/>
              <a:t>2020-12-09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A9B4-EDC4-4D3F-BFAD-5D9363CBA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57AD-CFEB-4391-8943-472D9C4B0CDD}" type="datetimeFigureOut">
              <a:rPr lang="pl-PL" smtClean="0"/>
              <a:t>2020-12-09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A9B4-EDC4-4D3F-BFAD-5D9363CBA89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57AD-CFEB-4391-8943-472D9C4B0CDD}" type="datetimeFigureOut">
              <a:rPr lang="pl-PL" smtClean="0"/>
              <a:t>2020-12-09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A9B4-EDC4-4D3F-BFAD-5D9363CBA895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57AD-CFEB-4391-8943-472D9C4B0CDD}" type="datetimeFigureOut">
              <a:rPr lang="pl-PL" smtClean="0"/>
              <a:t>2020-12-09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A9B4-EDC4-4D3F-BFAD-5D9363CBA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57AD-CFEB-4391-8943-472D9C4B0CDD}" type="datetimeFigureOut">
              <a:rPr lang="pl-PL" smtClean="0"/>
              <a:t>2020-12-09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A9B4-EDC4-4D3F-BFAD-5D9363CBA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57AD-CFEB-4391-8943-472D9C4B0CDD}" type="datetimeFigureOut">
              <a:rPr lang="pl-PL" smtClean="0"/>
              <a:t>2020-12-09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A9B4-EDC4-4D3F-BFAD-5D9363CBA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57AD-CFEB-4391-8943-472D9C4B0CDD}" type="datetimeFigureOut">
              <a:rPr lang="pl-PL" smtClean="0"/>
              <a:t>2020-12-09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A9B4-EDC4-4D3F-BFAD-5D9363CBA895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06857AD-CFEB-4391-8943-472D9C4B0CDD}" type="datetimeFigureOut">
              <a:rPr lang="pl-PL" smtClean="0"/>
              <a:t>2020-12-09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53A9B4-EDC4-4D3F-BFAD-5D9363CBA89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ircle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13 </a:t>
            </a:r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>założeń Porozumienia bez </a:t>
            </a: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Przemocy</a:t>
            </a:r>
          </a:p>
          <a:p>
            <a:pPr marL="0" indent="0">
              <a:buNone/>
            </a:pPr>
            <a:endParaRPr lang="pl-PL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Porozumienie bez Przemocy to koncepcja, filozofia, która zakłada komunikację we wzajemnym poszanowaniu uczuć i potrzeb.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8815680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5615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EE08A1"/>
                </a:solidFill>
              </a:rPr>
              <a:t>7. Każda krytyka, osąd, atak i gniew to tragiczny wyraz niezaspokojonych potrzeb</a:t>
            </a:r>
            <a:endParaRPr lang="pl-PL" dirty="0">
              <a:solidFill>
                <a:srgbClr val="EE08A1"/>
              </a:solidFill>
            </a:endParaRPr>
          </a:p>
          <a:p>
            <a:r>
              <a:rPr lang="pl-PL" dirty="0">
                <a:solidFill>
                  <a:srgbClr val="002060"/>
                </a:solidFill>
              </a:rPr>
              <a:t>Gdy nie mamy kontaktu z własnymi uczuciami i potrzebami i nie wiemy, co jest w nas żywe, co jest dla nas ważne i o co nam tak naprawdę chodzi – reagujemy nawykowo, po omacku, zazwyczaj stosując jakieś działania, aby czemuś zapobiec lub coś uzyskać. Kiedy nie wiemy, o co nam chodzi, często nasze strategie bywają chybione. Możemy wciąż i na nowo wymyślać sposoby na to, żeby np. dziecko nas słuchało, ale gdy nie widzimy, że to strategia na zaspokojenie potrzeb, np. kontaktu, bliskości czy sprawczości – te sposoby nie zadziałają.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Długotrwała frustracja – czyli długo niezaspokajane albo/i bardzo istotne potrzeby, jak np. potrzeba bezpieczeństwa, przynależności, uznania, miłości – przyniesie skutek w postaci osądu, ataku czy gniewu. To tragiczny wyraz niezaspokojonych potrzeb, bo jego efektem nie jest ich zaspokojenie, wzięcie pod uwagę, a wręcz odwrotnie – jeszcze większa frustracja i oddalenie od zaspokojenia – odcięcie od życia.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5517388"/>
      </p:ext>
    </p:extLst>
  </p:cSld>
  <p:clrMapOvr>
    <a:masterClrMapping/>
  </p:clrMapOvr>
  <p:transition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pl-PL" b="1" dirty="0">
                <a:solidFill>
                  <a:srgbClr val="5F6E12"/>
                </a:solidFill>
              </a:rPr>
              <a:t>8. Aby zrozumieć siebie samych, potrzebujemy znać nasze uczucia i potrzeby</a:t>
            </a:r>
            <a:endParaRPr lang="pl-PL" dirty="0">
              <a:solidFill>
                <a:srgbClr val="5F6E12"/>
              </a:solidFill>
            </a:endParaRPr>
          </a:p>
          <a:p>
            <a:r>
              <a:rPr lang="pl-PL" dirty="0">
                <a:solidFill>
                  <a:srgbClr val="002060"/>
                </a:solidFill>
              </a:rPr>
              <a:t>Aby zrozumieć innych, dobrze jest być w kontakcie z ich uczuciami i potrzebami. Bycie w kontakcie z uczuciami i potrzebami to znalezienie odpowiedzi na pytanie, o co nam chodzi, co jest dla nas ważne teraz. Kiedy wiemy, o co nam chodzi, łatwiej jest znaleźć strategię na zaspokojenie potrzeb. Marshall B. Rosenberg mówił, że kiedy </a:t>
            </a:r>
            <a:r>
              <a:rPr lang="pl-PL" i="1" dirty="0">
                <a:solidFill>
                  <a:srgbClr val="002060"/>
                </a:solidFill>
              </a:rPr>
              <a:t>Ona</a:t>
            </a:r>
            <a:r>
              <a:rPr lang="pl-PL" dirty="0">
                <a:solidFill>
                  <a:srgbClr val="002060"/>
                </a:solidFill>
              </a:rPr>
              <a:t> słyszy jego uczucia i potrzeby i kiedy </a:t>
            </a:r>
            <a:r>
              <a:rPr lang="pl-PL" i="1" dirty="0">
                <a:solidFill>
                  <a:srgbClr val="002060"/>
                </a:solidFill>
              </a:rPr>
              <a:t>On</a:t>
            </a:r>
            <a:r>
              <a:rPr lang="pl-PL" dirty="0">
                <a:solidFill>
                  <a:srgbClr val="002060"/>
                </a:solidFill>
              </a:rPr>
              <a:t> słyszy jej uczucia i potrzeby – rozwiązania przyjdą same.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7499901"/>
      </p:ext>
    </p:extLst>
  </p:cSld>
  <p:clrMapOvr>
    <a:masterClrMapping/>
  </p:clrMapOvr>
  <p:transition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</a:rPr>
              <a:t>9. Konflikt w relacji jest szansą na poznanie siebie nawzajem, tego, co się lubi i czego się nie lubi, czyli osobistych granic</a:t>
            </a: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l-PL" dirty="0">
                <a:solidFill>
                  <a:srgbClr val="002060"/>
                </a:solidFill>
              </a:rPr>
              <a:t>Konflikt jest naturalnym stanem i pojawia się wszędzie tam, gdzie ludzie mają marzenia, potrzeby i wartości, które są również ważne dla drugiego. Łatwiej być w relacji i w konflikcie, kiedy wartością jest autentyczny kontakt w drodze konsensusu.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688354"/>
      </p:ext>
    </p:extLst>
  </p:cSld>
  <p:clrMapOvr>
    <a:masterClrMapping/>
  </p:clrMapOvr>
  <p:transition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pl-PL" b="1" dirty="0">
                <a:solidFill>
                  <a:srgbClr val="5D1C64"/>
                </a:solidFill>
              </a:rPr>
              <a:t>10. Jeśli uznaje się wolę drugiego, łatwiej jest się odnieść do jego decyzji</a:t>
            </a:r>
            <a:endParaRPr lang="pl-PL" dirty="0">
              <a:solidFill>
                <a:srgbClr val="5D1C64"/>
              </a:solidFill>
            </a:endParaRPr>
          </a:p>
          <a:p>
            <a:r>
              <a:rPr lang="pl-PL" dirty="0">
                <a:solidFill>
                  <a:srgbClr val="002060"/>
                </a:solidFill>
              </a:rPr>
              <a:t>Kiedy mamy świadomość, że każdy jest wartością, każdy ma tylko sobie specyficzny ogląd rzeczywistości, tzw. “swoją rację”, każdy ma prawo do swojego punktu widzenia i wyrażenia swojego zdania, podejmowania autonomicznych decyzji w wolności i autentyczności – łatwiej jest być w kontakcie i porozumieniu mimo trudności.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6484878"/>
      </p:ext>
    </p:extLst>
  </p:cSld>
  <p:clrMapOvr>
    <a:masterClrMapping/>
  </p:clrMapOvr>
  <p:transition>
    <p:circl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EE08A1"/>
                </a:solidFill>
              </a:rPr>
              <a:t>11. “Nie” jest tak samo mile widziane jak “tak”, ponieważ jest wyrazem dbałości o siebie i swoje potrzeby</a:t>
            </a:r>
            <a:endParaRPr lang="pl-PL" dirty="0">
              <a:solidFill>
                <a:srgbClr val="EE08A1"/>
              </a:solidFill>
            </a:endParaRPr>
          </a:p>
          <a:p>
            <a:r>
              <a:rPr lang="pl-PL" dirty="0">
                <a:solidFill>
                  <a:srgbClr val="002060"/>
                </a:solidFill>
              </a:rPr>
              <a:t>W NVC “nie” nie jest końcem, a zaczyna dialog. Dzięki temu, że ktoś mówi “nie” prośbie, możemy zobaczyć, jakie jego ważne potrzeby się pod tym kryją. Gdy ktoś mówi “nie”, kiedy o coś prosimy, mówi “tak” swoim ważnym potrzebom.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Dostrzeganie odmawiania jako dbania o swoje potrzeby jest istotną zmianą sposobu patrzenia na rzeczywistość, wspierającą w drodze do porozumienia.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3073662"/>
      </p:ext>
    </p:extLst>
  </p:cSld>
  <p:clrMapOvr>
    <a:masterClrMapping/>
  </p:clrMapOvr>
  <p:transition>
    <p:circl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/>
              <a:t>12. </a:t>
            </a:r>
            <a:r>
              <a:rPr lang="pl-PL" sz="2900" b="1" dirty="0"/>
              <a:t>Każdy jest odpowiedzialny wyłącznie za siebie, swoje myśli, słowa, czyny, intencje, uczucia i potrzeby</a:t>
            </a:r>
            <a:endParaRPr lang="pl-PL" sz="2900" dirty="0"/>
          </a:p>
          <a:p>
            <a:r>
              <a:rPr lang="pl-PL" sz="2600" dirty="0">
                <a:solidFill>
                  <a:srgbClr val="002060"/>
                </a:solidFill>
              </a:rPr>
              <a:t>Jesteśmy odpowiedzialni za to, jakie wybieramy narzędzia, aby budować relację z drugim człowiekiem, oraz sposób przekazu tego, co czujemy i czego potrzebujemy. Nie jesteśmy odpowiedzialni za to, jak inni odbierają i jak rozumieją to, co mówimy, ani za intencje, myśli, uczucia, potrzeby i zachowania drugiej osoby. Jesteśmy natomiast odpowiedzialni za relację, za to, jak ją kształtujemy, co do niej wnosimy, jak o nią dbamy na równi z drugim dorosłym. Za relację dorosły – dziecko odpowiedzialny jest dorosły.</a:t>
            </a:r>
            <a:br>
              <a:rPr lang="pl-PL" sz="2600" dirty="0">
                <a:solidFill>
                  <a:srgbClr val="002060"/>
                </a:solidFill>
              </a:rPr>
            </a:br>
            <a:r>
              <a:rPr lang="pl-PL" sz="2600" dirty="0">
                <a:solidFill>
                  <a:srgbClr val="002060"/>
                </a:solidFill>
              </a:rPr>
              <a:t>Jesteśmy odpowiedzialni za przewidzenie konsekwencji swoich czynów. Chcemy brać pod uwagę drugiego człowieka, jego uczucia i potrzeby i dlatego dokładamy wszelkich starań, aby wybierane przeze nas strategie brały pod uwagę wszystkich.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3043814"/>
      </p:ext>
    </p:extLst>
  </p:cSld>
  <p:clrMapOvr>
    <a:masterClrMapping/>
  </p:clrMapOvr>
  <p:transition>
    <p:circl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accent4"/>
                </a:solidFill>
              </a:rPr>
              <a:t>13. Otwarte mówienie o swoich uczuciach i potrzebach oraz wyrażanie i adresowanie próśb dają większe szanse na bycie usłyszanym i wziętym pod uwagę</a:t>
            </a:r>
            <a:endParaRPr lang="pl-PL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pl-PL" b="1" i="1" dirty="0">
                <a:solidFill>
                  <a:schemeClr val="accent6">
                    <a:lumMod val="50000"/>
                  </a:schemeClr>
                </a:solidFill>
              </a:rPr>
              <a:t>“Daj ludziom szansę – poproś ich”.</a:t>
            </a:r>
            <a:r>
              <a:rPr lang="pl-PL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endParaRPr lang="pl-P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rgbClr val="002060"/>
                </a:solidFill>
              </a:rPr>
              <a:t>Często </a:t>
            </a:r>
            <a:r>
              <a:rPr lang="pl-PL" dirty="0">
                <a:solidFill>
                  <a:srgbClr val="002060"/>
                </a:solidFill>
              </a:rPr>
              <a:t>nie prosimy, zapominając, że każdy z nas chce wzbogacać życie innych, że to jedna z fundamentalnych potrzeb, że dzięki zaspokajaniu jej, zaspokajamy także potrzebę miłości, przynależności, uznania, wspólnoty, bliskości, współdziałania i wsparcia.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4608559"/>
      </p:ext>
    </p:extLst>
  </p:cSld>
  <p:clrMapOvr>
    <a:masterClrMapping/>
  </p:clrMapOvr>
  <p:transition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Sens komunikacji bez przemocy można zamknąć w odpowiedzi na dwa pytania:</a:t>
            </a:r>
            <a:endParaRPr lang="pl-PL" dirty="0">
              <a:solidFill>
                <a:schemeClr val="accent6">
                  <a:lumMod val="75000"/>
                </a:schemeClr>
              </a:solidFill>
            </a:endParaRPr>
          </a:p>
          <a:p>
            <a:pPr lvl="0"/>
            <a:r>
              <a:rPr lang="pl-PL" dirty="0">
                <a:solidFill>
                  <a:srgbClr val="002060"/>
                </a:solidFill>
              </a:rPr>
              <a:t>Co jest we mnie żywe? (Co jest teraz ważne? O co mi chodzi?)</a:t>
            </a:r>
          </a:p>
          <a:p>
            <a:pPr lvl="0"/>
            <a:r>
              <a:rPr lang="pl-PL" dirty="0">
                <a:solidFill>
                  <a:srgbClr val="002060"/>
                </a:solidFill>
              </a:rPr>
              <a:t>Co mogę zrobić, aby dostać/zrealizować to, co jest ważne, w taki sposób, aby wziąć pod uwagę również drugiego człowieka?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9584645"/>
      </p:ext>
    </p:extLst>
  </p:cSld>
  <p:clrMapOvr>
    <a:masterClrMapping/>
  </p:clrMapOvr>
  <p:transition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4400" b="1" dirty="0">
                <a:solidFill>
                  <a:srgbClr val="FF0000"/>
                </a:solidFill>
              </a:rPr>
              <a:t>Założenia Porozumienia bez Przemocy są jak fundamenty, na których możemy budować nasze zrozumienie i świadomość</a:t>
            </a:r>
            <a:r>
              <a:rPr lang="pl-PL" b="1" dirty="0"/>
              <a:t>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1263365"/>
      </p:ext>
    </p:extLst>
  </p:cSld>
  <p:clrMapOvr>
    <a:masterClrMapping/>
  </p:clrMapOvr>
  <p:transition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solidFill>
                  <a:srgbClr val="FFC000"/>
                </a:solidFill>
              </a:rPr>
              <a:t>1. Wszyscy ludzie poprzez wszystko, co robią, próbują zaspokoić swoje potrzeby</a:t>
            </a:r>
            <a:endParaRPr lang="pl-PL" dirty="0">
              <a:solidFill>
                <a:srgbClr val="FFC000"/>
              </a:solidFill>
            </a:endParaRPr>
          </a:p>
          <a:p>
            <a:r>
              <a:rPr lang="pl-PL" dirty="0">
                <a:solidFill>
                  <a:srgbClr val="002060"/>
                </a:solidFill>
              </a:rPr>
              <a:t>Potrzeby ukryte są za uczuciami, słowami, czynami czy gestami. Cokolwiek człowiek robi, robi po to, by je zaspokoić.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8310593"/>
      </p:ext>
    </p:extLst>
  </p:cSld>
  <p:clrMapOvr>
    <a:masterClrMapping/>
  </p:clrMapOvr>
  <p:transition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187624" y="764704"/>
            <a:ext cx="6400800" cy="3474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2. Potrzeby są uniwersalne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sz="2300" dirty="0">
                <a:solidFill>
                  <a:srgbClr val="002060"/>
                </a:solidFill>
              </a:rPr>
              <a:t>– wszyscy ludzie mają takie same potrzeby; w danej chwili są one zaspokojone w mniejszym lub większym stopniu. Np. potrzeba bezpieczeństwa jest wspólna dziecku i dorosłemu, mężczyźnie i kobiecie, nauczycielowi i uczniowi, każdemu – bez względu na pochodzenie, wiek, płeć, rasę czy rolę społeczną. Tym, co nas różni, są strategie, czyli sposoby ich zaspokajania.</a:t>
            </a:r>
            <a:br>
              <a:rPr lang="pl-PL" sz="2300" dirty="0">
                <a:solidFill>
                  <a:srgbClr val="002060"/>
                </a:solidFill>
              </a:rPr>
            </a:br>
            <a:r>
              <a:rPr lang="pl-PL" sz="2300" dirty="0">
                <a:solidFill>
                  <a:srgbClr val="002060"/>
                </a:solidFill>
              </a:rPr>
              <a:t>Dziecko, aby zaspokoić potrzebę bezpieczeństwa, może płakać i krzyczeć, dorosły może pracować i założyć konto oszczędnościowe albo np. założyć rodzinę czy kupić dom za gotówkę. Nie ma sprzecznych ze sobą potrzeb. Sprzeczność może wystąpić na poziomie strategii, co z kolei może prowadzić do konfliktu.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116862"/>
      </p:ext>
    </p:extLst>
  </p:cSld>
  <p:clrMapOvr>
    <a:masterClrMapping/>
  </p:clrMapOvr>
  <p:transition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</a:rPr>
              <a:t>3. Uczucia pochodzą z naszych potrzeb</a:t>
            </a: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– informują nas o nich. Przyjemne uczucia są wynikiem zaspokojonych potrzeb, a nieprzyjemne niezaspokojonych.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M. Rosenberg porównuje uczucia do sygnalizacji świetlnej – zmiany świateł mówią o tym, że coś mamy zrobić. I tak: zielone – jedź, pomarańczowe – przygotuj się do zatrzymania albo ruszenia, czerwone – zatrzymaj się (np. kiedy pojawia się uczucie lęku – stój, zastanów się, jaka twoja potrzeba jest tu i teraz niezaspokojona).</a:t>
            </a:r>
          </a:p>
          <a:p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585358"/>
      </p:ext>
    </p:extLst>
  </p:cSld>
  <p:clrMapOvr>
    <a:masterClrMapping/>
  </p:clrMapOvr>
  <p:transition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7030A0"/>
                </a:solidFill>
              </a:rPr>
              <a:t>4. Ludzie chętnie przyczyniają się do dobra innych, jeśli tylko jest to ich własny wybór. Pod wpływem presji czy przymusu reagują sprzeciwem, buntem</a:t>
            </a:r>
            <a:endParaRPr lang="pl-PL" dirty="0">
              <a:solidFill>
                <a:srgbClr val="7030A0"/>
              </a:solidFill>
            </a:endParaRPr>
          </a:p>
          <a:p>
            <a:r>
              <a:rPr lang="pl-PL" dirty="0">
                <a:solidFill>
                  <a:srgbClr val="002060"/>
                </a:solidFill>
              </a:rPr>
              <a:t>Przypomnijmy sobie sytuację, w której mieliśmy wolność wyboru. Jak to było? W pełnej wolności mogliśmy powiedzieć “tak” lub “nie”. Jakie mieliśmy uczucia? Jaka była nasza motywacja? Jaki był efekt działania?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A jak to było, gdy ktoś wywierał na nas presję? Czy mielibyśmy wówczas chęć i gotowość do wsparcia kogoś czy współpracy?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Ludzie chcą współpracować, gdy ich potrzeby są zaspokojone, a przynajmniej są wzięte pod uwagę.</a:t>
            </a:r>
          </a:p>
          <a:p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332246"/>
      </p:ext>
    </p:extLst>
  </p:cSld>
  <p:clrMapOvr>
    <a:masterClrMapping/>
  </p:clrMapOvr>
  <p:transition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5. Ludzie nie działają przeciwko innym, lecz dla swoich potrzeb</a:t>
            </a:r>
            <a:endParaRPr lang="pl-PL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pl-PL" dirty="0">
                <a:solidFill>
                  <a:srgbClr val="002060"/>
                </a:solidFill>
              </a:rPr>
              <a:t>Czasem możemy pewne zachowania interpretować jako złośliwe, celowe, utrudniające i odbierać je osobiście. Może się tak wydawać tym bardziej, gdy wierzymy, że w interesie innych jest robić coś przeciwko nam. Podczas gdy cokolwiek ludzie robią, robią to po to, aby zaspokoić swoje potrzeby, a więc działają dla zaspokojenia siebie, a nie przeciwko komuś.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4922804"/>
      </p:ext>
    </p:extLst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bez 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5615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accent3">
                    <a:lumMod val="75000"/>
                  </a:schemeClr>
                </a:solidFill>
              </a:rPr>
              <a:t>6. Nasze własne potrzeby są tak samo ważne jak potrzeby innych</a:t>
            </a:r>
            <a:endParaRPr lang="pl-PL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pl-PL" dirty="0">
                <a:solidFill>
                  <a:srgbClr val="002060"/>
                </a:solidFill>
              </a:rPr>
              <a:t>Czy czasem zdarza nam się myśleć o zaspokajaniu swoich potrzeb jako o akcie egoizmu? W Porozumieniu bez Przemocy nasze potrzeby są tak samo ważne jak potrzeby innych.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Podejmując działania mające na celu zaspokojenie własnej potrzeby, szukamy takich sposobów i rozwiązań, które biorą pod uwagę również potrzeby innych, których nasze wybory i decyzje dotyczą. Chcemy również być brani pod uwagę z naszymi uczuciami i potrzebami, gdy ktoś podejmuje działania nas dotyczące.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0028370"/>
      </p:ext>
    </p:extLst>
  </p:cSld>
  <p:clrMapOvr>
    <a:masterClrMapping/>
  </p:clrMapOvr>
  <p:transition>
    <p:circle/>
  </p:transition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</TotalTime>
  <Words>1022</Words>
  <Application>Microsoft Office PowerPoint</Application>
  <PresentationFormat>Pokaz na ekranie (4:3)</PresentationFormat>
  <Paragraphs>52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Aerodynamiczny</vt:lpstr>
      <vt:lpstr>Porozumienie bez przemocy</vt:lpstr>
      <vt:lpstr>Porozumienie bez przemocy</vt:lpstr>
      <vt:lpstr>Porozumienie bez przemocy</vt:lpstr>
      <vt:lpstr>Porozumienie bez przemocy</vt:lpstr>
      <vt:lpstr>Porozumienie bez przemocy</vt:lpstr>
      <vt:lpstr>Porozumienie bez przemocy</vt:lpstr>
      <vt:lpstr>Porozumienie bez przemocy</vt:lpstr>
      <vt:lpstr>Porozumienie bez przemocy</vt:lpstr>
      <vt:lpstr>Porozumienie bez przemocy</vt:lpstr>
      <vt:lpstr>Porozumienie bez przemocy</vt:lpstr>
      <vt:lpstr>Porozumienie bez przemocy</vt:lpstr>
      <vt:lpstr>Porozumienie bez przemocy</vt:lpstr>
      <vt:lpstr>Porozumienie bez przemocy</vt:lpstr>
      <vt:lpstr>Porozumienie bez przemocy</vt:lpstr>
      <vt:lpstr>Porozumienie bez przemocy</vt:lpstr>
      <vt:lpstr>Porozumienie bez przemocy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Sebastian</dc:creator>
  <cp:lastModifiedBy>Sebastian</cp:lastModifiedBy>
  <cp:revision>4</cp:revision>
  <dcterms:created xsi:type="dcterms:W3CDTF">2020-12-09T08:58:39Z</dcterms:created>
  <dcterms:modified xsi:type="dcterms:W3CDTF">2020-12-09T09:35:29Z</dcterms:modified>
</cp:coreProperties>
</file>