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6" r:id="rId3"/>
    <p:sldId id="261" r:id="rId4"/>
    <p:sldId id="260" r:id="rId5"/>
    <p:sldId id="257" r:id="rId6"/>
    <p:sldId id="258"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1"/>
      </p:bgRef>
    </p:bg>
    <p:spTree>
      <p:nvGrpSpPr>
        <p:cNvPr id="1" name=""/>
        <p:cNvGrpSpPr/>
        <p:nvPr/>
      </p:nvGrpSpPr>
      <p:grpSpPr>
        <a:xfrm>
          <a:off x="0" y="0"/>
          <a:ext cx="0" cy="0"/>
          <a:chOff x="0" y="0"/>
          <a:chExt cx="0" cy="0"/>
        </a:xfrm>
      </p:grpSpPr>
      <p:sp>
        <p:nvSpPr>
          <p:cNvPr id="8" name="Prostokąt 7"/>
          <p:cNvSpPr/>
          <p:nvPr/>
        </p:nvSpPr>
        <p:spPr>
          <a:xfrm flipH="1">
            <a:off x="2667000" y="0"/>
            <a:ext cx="6477000" cy="6858000"/>
          </a:xfrm>
          <a:prstGeom prst="rect">
            <a:avLst/>
          </a:prstGeom>
          <a:blipFill>
            <a:blip r:embed="rId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Łącznik prostoliniowy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ytu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pl-PL" smtClean="0"/>
              <a:t>Kliknij, aby edytować styl</a:t>
            </a:r>
            <a:endParaRPr kumimoji="0" lang="en-US"/>
          </a:p>
        </p:txBody>
      </p:sp>
      <p:sp>
        <p:nvSpPr>
          <p:cNvPr id="25" name="Podtytu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31" name="Symbol zastępczy daty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B1EE0F6-D566-4927-B8EA-2992B3EEFE5A}" type="datetimeFigureOut">
              <a:rPr lang="pl-PL" smtClean="0"/>
              <a:t>2020-12-09</a:t>
            </a:fld>
            <a:endParaRPr lang="pl-PL"/>
          </a:p>
        </p:txBody>
      </p:sp>
      <p:sp>
        <p:nvSpPr>
          <p:cNvPr id="18" name="Symbol zastępczy stopki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pl-PL"/>
          </a:p>
        </p:txBody>
      </p:sp>
      <p:sp>
        <p:nvSpPr>
          <p:cNvPr id="29" name="Symbol zastępczy numeru slajd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8066908-8A8E-4F71-8AB0-0BBF39D1F4FB}"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000">
        <p:sndAc>
          <p:stSnd>
            <p:snd r:embed="rId1" name="camera.wav"/>
          </p:stSnd>
        </p:sndAc>
      </p:transition>
    </mc:Choice>
    <mc:Fallback xmlns="">
      <p:transition spd="slow">
        <p:sndAc>
          <p:stSnd>
            <p:snd r:embed="rId4" name="camera.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FB1EE0F6-D566-4927-B8EA-2992B3EEFE5A}" type="datetimeFigureOut">
              <a:rPr lang="pl-PL" smtClean="0"/>
              <a:t>2020-12-09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88066908-8A8E-4F71-8AB0-0BBF39D1F4FB}" type="slidenum">
              <a:rPr lang="pl-PL" smtClean="0"/>
              <a:t>‹#›</a:t>
            </a:fld>
            <a:endParaRPr lang="pl-PL"/>
          </a:p>
        </p:txBody>
      </p:sp>
    </p:spTree>
  </p:cSld>
  <p:clrMapOvr>
    <a:masterClrMapping/>
  </p:clrMapOvr>
  <mc:AlternateContent xmlns:mc="http://schemas.openxmlformats.org/markup-compatibility/2006" xmlns:p14="http://schemas.microsoft.com/office/powerpoint/2010/main">
    <mc:Choice Requires="p14">
      <p:transition spd="slow" p14:dur="3000">
        <p:sndAc>
          <p:stSnd>
            <p:snd r:embed="rId1" name="camera.wav"/>
          </p:stSnd>
        </p:sndAc>
      </p:transition>
    </mc:Choice>
    <mc:Fallback xmlns="">
      <p:transition spd="slow">
        <p:sndAc>
          <p:stSnd>
            <p:snd r:embed="rId3" name="camera.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274955"/>
            <a:ext cx="1524000" cy="5851525"/>
          </a:xfrm>
        </p:spPr>
        <p:txBody>
          <a:bodyPr vert="eaVert" ancho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2"/>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242816" y="6557946"/>
            <a:ext cx="2002464" cy="226902"/>
          </a:xfrm>
        </p:spPr>
        <p:txBody>
          <a:bodyPr/>
          <a:lstStyle>
            <a:extLst/>
          </a:lstStyle>
          <a:p>
            <a:fld id="{FB1EE0F6-D566-4927-B8EA-2992B3EEFE5A}" type="datetimeFigureOut">
              <a:rPr lang="pl-PL" smtClean="0"/>
              <a:t>2020-12-09</a:t>
            </a:fld>
            <a:endParaRPr lang="pl-PL"/>
          </a:p>
        </p:txBody>
      </p:sp>
      <p:sp>
        <p:nvSpPr>
          <p:cNvPr id="5" name="Symbol zastępczy stopki 4"/>
          <p:cNvSpPr>
            <a:spLocks noGrp="1"/>
          </p:cNvSpPr>
          <p:nvPr>
            <p:ph type="ftr" sz="quarter" idx="11"/>
          </p:nvPr>
        </p:nvSpPr>
        <p:spPr>
          <a:xfrm>
            <a:off x="457200" y="6556248"/>
            <a:ext cx="3657600" cy="228600"/>
          </a:xfrm>
        </p:spPr>
        <p:txBody>
          <a:bodyPr/>
          <a:lstStyle>
            <a:extLst/>
          </a:lstStyle>
          <a:p>
            <a:endParaRPr lang="pl-PL"/>
          </a:p>
        </p:txBody>
      </p:sp>
      <p:sp>
        <p:nvSpPr>
          <p:cNvPr id="6" name="Symbol zastępczy numeru slajd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8066908-8A8E-4F71-8AB0-0BBF39D1F4FB}" type="slidenum">
              <a:rPr lang="pl-PL" smtClean="0"/>
              <a:t>‹#›</a:t>
            </a:fld>
            <a:endParaRPr lang="pl-PL"/>
          </a:p>
        </p:txBody>
      </p:sp>
    </p:spTree>
  </p:cSld>
  <p:clrMapOvr>
    <a:masterClrMapping/>
  </p:clrMapOvr>
  <mc:AlternateContent xmlns:mc="http://schemas.openxmlformats.org/markup-compatibility/2006" xmlns:p14="http://schemas.microsoft.com/office/powerpoint/2010/main">
    <mc:Choice Requires="p14">
      <p:transition spd="slow" p14:dur="3000">
        <p:sndAc>
          <p:stSnd>
            <p:snd r:embed="rId1" name="camera.wav"/>
          </p:stSnd>
        </p:sndAc>
      </p:transition>
    </mc:Choice>
    <mc:Fallback xmlns="">
      <p:transition spd="slow">
        <p:sndAc>
          <p:stSnd>
            <p:snd r:embed="rId3" name="camera.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FB1EE0F6-D566-4927-B8EA-2992B3EEFE5A}" type="datetimeFigureOut">
              <a:rPr lang="pl-PL" smtClean="0"/>
              <a:t>2020-12-09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88066908-8A8E-4F71-8AB0-0BBF39D1F4FB}" type="slidenum">
              <a:rPr lang="pl-PL" smtClean="0"/>
              <a:t>‹#›</a:t>
            </a:fld>
            <a:endParaRPr lang="pl-PL"/>
          </a:p>
        </p:txBody>
      </p:sp>
    </p:spTree>
  </p:cSld>
  <p:clrMapOvr>
    <a:masterClrMapping/>
  </p:clrMapOvr>
  <mc:AlternateContent xmlns:mc="http://schemas.openxmlformats.org/markup-compatibility/2006" xmlns:p14="http://schemas.microsoft.com/office/powerpoint/2010/main">
    <mc:Choice Requires="p14">
      <p:transition spd="slow" p14:dur="3000">
        <p:sndAc>
          <p:stSnd>
            <p:snd r:embed="rId1" name="camera.wav"/>
          </p:stSnd>
        </p:sndAc>
      </p:transition>
    </mc:Choice>
    <mc:Fallback xmlns="">
      <p:transition spd="slow">
        <p:sndAc>
          <p:stSnd>
            <p:snd r:embed="rId3" name="camera.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B1EE0F6-D566-4927-B8EA-2992B3EEFE5A}" type="datetimeFigureOut">
              <a:rPr lang="pl-PL" smtClean="0"/>
              <a:t>2020-12-09</a:t>
            </a:fld>
            <a:endParaRPr lang="pl-PL"/>
          </a:p>
        </p:txBody>
      </p:sp>
      <p:sp>
        <p:nvSpPr>
          <p:cNvPr id="5" name="Symbol zastępczy stopki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pl-PL"/>
          </a:p>
        </p:txBody>
      </p:sp>
      <p:sp>
        <p:nvSpPr>
          <p:cNvPr id="6" name="Symbol zastępczy numeru slajdu 5"/>
          <p:cNvSpPr>
            <a:spLocks noGrp="1"/>
          </p:cNvSpPr>
          <p:nvPr>
            <p:ph type="sldNum" sz="quarter" idx="12"/>
          </p:nvPr>
        </p:nvSpPr>
        <p:spPr>
          <a:xfrm>
            <a:off x="6733952" y="6555112"/>
            <a:ext cx="588336" cy="228600"/>
          </a:xfrm>
        </p:spPr>
        <p:txBody>
          <a:bodyPr/>
          <a:lstStyle>
            <a:extLst/>
          </a:lstStyle>
          <a:p>
            <a:fld id="{88066908-8A8E-4F71-8AB0-0BBF39D1F4FB}"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000">
        <p:sndAc>
          <p:stSnd>
            <p:snd r:embed="rId1" name="camera.wav"/>
          </p:stSnd>
        </p:sndAc>
      </p:transition>
    </mc:Choice>
    <mc:Fallback xmlns="">
      <p:transition spd="slow">
        <p:sndAc>
          <p:stSnd>
            <p:snd r:embed="rId3" name="camera.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FB1EE0F6-D566-4927-B8EA-2992B3EEFE5A}" type="datetimeFigureOut">
              <a:rPr lang="pl-PL" smtClean="0"/>
              <a:t>2020-12-09</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88066908-8A8E-4F71-8AB0-0BBF39D1F4FB}" type="slidenum">
              <a:rPr lang="pl-PL" smtClean="0"/>
              <a:t>‹#›</a:t>
            </a:fld>
            <a:endParaRPr lang="pl-PL"/>
          </a:p>
        </p:txBody>
      </p:sp>
    </p:spTree>
  </p:cSld>
  <p:clrMapOvr>
    <a:masterClrMapping/>
  </p:clrMapOvr>
  <mc:AlternateContent xmlns:mc="http://schemas.openxmlformats.org/markup-compatibility/2006" xmlns:p14="http://schemas.microsoft.com/office/powerpoint/2010/main">
    <mc:Choice Requires="p14">
      <p:transition spd="slow" p14:dur="3000">
        <p:sndAc>
          <p:stSnd>
            <p:snd r:embed="rId1" name="camera.wav"/>
          </p:stSnd>
        </p:sndAc>
      </p:transition>
    </mc:Choice>
    <mc:Fallback xmlns="">
      <p:transition spd="slow">
        <p:sndAc>
          <p:stSnd>
            <p:snd r:embed="rId3" name="camera.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FB1EE0F6-D566-4927-B8EA-2992B3EEFE5A}" type="datetimeFigureOut">
              <a:rPr lang="pl-PL" smtClean="0"/>
              <a:t>2020-12-09</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88066908-8A8E-4F71-8AB0-0BBF39D1F4FB}" type="slidenum">
              <a:rPr lang="pl-PL" smtClean="0"/>
              <a:t>‹#›</a:t>
            </a:fld>
            <a:endParaRPr lang="pl-PL"/>
          </a:p>
        </p:txBody>
      </p:sp>
    </p:spTree>
  </p:cSld>
  <p:clrMapOvr>
    <a:masterClrMapping/>
  </p:clrMapOvr>
  <mc:AlternateContent xmlns:mc="http://schemas.openxmlformats.org/markup-compatibility/2006" xmlns:p14="http://schemas.microsoft.com/office/powerpoint/2010/main">
    <mc:Choice Requires="p14">
      <p:transition spd="slow" p14:dur="3000">
        <p:sndAc>
          <p:stSnd>
            <p:snd r:embed="rId1" name="camera.wav"/>
          </p:stSnd>
        </p:sndAc>
      </p:transition>
    </mc:Choice>
    <mc:Fallback xmlns="">
      <p:transition spd="slow">
        <p:sndAc>
          <p:stSnd>
            <p:snd r:embed="rId3" name="camera.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FB1EE0F6-D566-4927-B8EA-2992B3EEFE5A}" type="datetimeFigureOut">
              <a:rPr lang="pl-PL" smtClean="0"/>
              <a:t>2020-12-09</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88066908-8A8E-4F71-8AB0-0BBF39D1F4FB}" type="slidenum">
              <a:rPr lang="pl-PL" smtClean="0"/>
              <a:t>‹#›</a:t>
            </a:fld>
            <a:endParaRPr lang="pl-PL"/>
          </a:p>
        </p:txBody>
      </p:sp>
    </p:spTree>
  </p:cSld>
  <p:clrMapOvr>
    <a:masterClrMapping/>
  </p:clrMapOvr>
  <mc:AlternateContent xmlns:mc="http://schemas.openxmlformats.org/markup-compatibility/2006" xmlns:p14="http://schemas.microsoft.com/office/powerpoint/2010/main">
    <mc:Choice Requires="p14">
      <p:transition spd="slow" p14:dur="3000">
        <p:sndAc>
          <p:stSnd>
            <p:snd r:embed="rId1" name="camera.wav"/>
          </p:stSnd>
        </p:sndAc>
      </p:transition>
    </mc:Choice>
    <mc:Fallback xmlns="">
      <p:transition spd="slow">
        <p:sndAc>
          <p:stSnd>
            <p:snd r:embed="rId3" name="camera.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solidFill>
                  <a:schemeClr val="tx2"/>
                </a:solidFill>
              </a:defRPr>
            </a:lvl1pPr>
            <a:extLst/>
          </a:lstStyle>
          <a:p>
            <a:fld id="{FB1EE0F6-D566-4927-B8EA-2992B3EEFE5A}" type="datetimeFigureOut">
              <a:rPr lang="pl-PL" smtClean="0"/>
              <a:t>2020-12-09</a:t>
            </a:fld>
            <a:endParaRPr lang="pl-PL"/>
          </a:p>
        </p:txBody>
      </p:sp>
      <p:sp>
        <p:nvSpPr>
          <p:cNvPr id="3" name="Symbol zastępczy stopki 2"/>
          <p:cNvSpPr>
            <a:spLocks noGrp="1"/>
          </p:cNvSpPr>
          <p:nvPr>
            <p:ph type="ftr" sz="quarter" idx="11"/>
          </p:nvPr>
        </p:nvSpPr>
        <p:spPr/>
        <p:txBody>
          <a:bodyPr/>
          <a:lstStyle>
            <a:lvl1pPr>
              <a:defRPr>
                <a:solidFill>
                  <a:schemeClr val="tx2"/>
                </a:solidFill>
              </a:defRPr>
            </a:lvl1pPr>
            <a:extLst/>
          </a:lstStyle>
          <a:p>
            <a:endParaRPr lang="pl-PL"/>
          </a:p>
        </p:txBody>
      </p:sp>
      <p:sp>
        <p:nvSpPr>
          <p:cNvPr id="4" name="Symbol zastępczy numeru slajdu 3"/>
          <p:cNvSpPr>
            <a:spLocks noGrp="1"/>
          </p:cNvSpPr>
          <p:nvPr>
            <p:ph type="sldNum" sz="quarter" idx="12"/>
          </p:nvPr>
        </p:nvSpPr>
        <p:spPr/>
        <p:txBody>
          <a:bodyPr/>
          <a:lstStyle>
            <a:extLst/>
          </a:lstStyle>
          <a:p>
            <a:fld id="{88066908-8A8E-4F71-8AB0-0BBF39D1F4FB}" type="slidenum">
              <a:rPr lang="pl-PL" smtClean="0"/>
              <a:t>‹#›</a:t>
            </a:fld>
            <a:endParaRPr lang="pl-PL"/>
          </a:p>
        </p:txBody>
      </p:sp>
    </p:spTree>
  </p:cSld>
  <p:clrMapOvr>
    <a:masterClrMapping/>
  </p:clrMapOvr>
  <mc:AlternateContent xmlns:mc="http://schemas.openxmlformats.org/markup-compatibility/2006" xmlns:p14="http://schemas.microsoft.com/office/powerpoint/2010/main">
    <mc:Choice Requires="p14">
      <p:transition spd="slow" p14:dur="3000">
        <p:sndAc>
          <p:stSnd>
            <p:snd r:embed="rId1" name="camera.wav"/>
          </p:stSnd>
        </p:sndAc>
      </p:transition>
    </mc:Choice>
    <mc:Fallback xmlns="">
      <p:transition spd="slow">
        <p:sndAc>
          <p:stSnd>
            <p:snd r:embed="rId3" name="camera.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FB1EE0F6-D566-4927-B8EA-2992B3EEFE5A}" type="datetimeFigureOut">
              <a:rPr lang="pl-PL" smtClean="0"/>
              <a:t>2020-12-09</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88066908-8A8E-4F71-8AB0-0BBF39D1F4FB}" type="slidenum">
              <a:rPr lang="pl-PL" smtClean="0"/>
              <a:t>‹#›</a:t>
            </a:fld>
            <a:endParaRPr lang="pl-PL"/>
          </a:p>
        </p:txBody>
      </p:sp>
    </p:spTree>
  </p:cSld>
  <p:clrMapOvr>
    <a:masterClrMapping/>
  </p:clrMapOvr>
  <mc:AlternateContent xmlns:mc="http://schemas.openxmlformats.org/markup-compatibility/2006" xmlns:p14="http://schemas.microsoft.com/office/powerpoint/2010/main">
    <mc:Choice Requires="p14">
      <p:transition spd="slow" p14:dur="3000">
        <p:sndAc>
          <p:stSnd>
            <p:snd r:embed="rId1" name="camera.wav"/>
          </p:stSnd>
        </p:sndAc>
      </p:transition>
    </mc:Choice>
    <mc:Fallback xmlns="">
      <p:transition spd="slow">
        <p:sndAc>
          <p:stSnd>
            <p:snd r:embed="rId3" name="camera.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2"/>
      </p:bgRef>
    </p:bg>
    <p:spTree>
      <p:nvGrpSpPr>
        <p:cNvPr id="1" name=""/>
        <p:cNvGrpSpPr/>
        <p:nvPr/>
      </p:nvGrpSpPr>
      <p:grpSpPr>
        <a:xfrm>
          <a:off x="0" y="0"/>
          <a:ext cx="0" cy="0"/>
          <a:chOff x="0" y="0"/>
          <a:chExt cx="0" cy="0"/>
        </a:xfrm>
      </p:grpSpPr>
      <p:sp>
        <p:nvSpPr>
          <p:cNvPr id="8" name="Prostokąt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ostokąt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ytu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pl-PL" smtClean="0"/>
              <a:t>Kliknij, aby edytować styl</a:t>
            </a:r>
            <a:endParaRPr kumimoji="0" lang="en-US" dirty="0"/>
          </a:p>
        </p:txBody>
      </p:sp>
      <p:sp>
        <p:nvSpPr>
          <p:cNvPr id="4" name="Symbol zastępczy tekst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pl-PL" smtClean="0"/>
              <a:t>Kliknij, aby edytować style wzorca tekstu</a:t>
            </a:r>
          </a:p>
        </p:txBody>
      </p:sp>
      <p:sp>
        <p:nvSpPr>
          <p:cNvPr id="5" name="Symbol zastępczy daty 4"/>
          <p:cNvSpPr>
            <a:spLocks noGrp="1"/>
          </p:cNvSpPr>
          <p:nvPr>
            <p:ph type="dt" sz="half" idx="10"/>
          </p:nvPr>
        </p:nvSpPr>
        <p:spPr/>
        <p:txBody>
          <a:bodyPr/>
          <a:lstStyle>
            <a:extLst/>
          </a:lstStyle>
          <a:p>
            <a:fld id="{FB1EE0F6-D566-4927-B8EA-2992B3EEFE5A}" type="datetimeFigureOut">
              <a:rPr lang="pl-PL" smtClean="0"/>
              <a:t>2020-12-09</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88066908-8A8E-4F71-8AB0-0BBF39D1F4FB}" type="slidenum">
              <a:rPr lang="pl-PL" smtClean="0"/>
              <a:t>‹#›</a:t>
            </a:fld>
            <a:endParaRPr lang="pl-PL"/>
          </a:p>
        </p:txBody>
      </p:sp>
      <p:sp>
        <p:nvSpPr>
          <p:cNvPr id="10" name="Symbol zastępczy obraz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pl-PL" smtClean="0"/>
              <a:t>Kliknij ikonę, aby dodać obraz</a:t>
            </a:r>
            <a:endParaRPr kumimoji="0"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000">
        <p:sndAc>
          <p:stSnd>
            <p:snd r:embed="rId1" name="camera.wav"/>
          </p:stSnd>
        </p:sndAc>
      </p:transition>
    </mc:Choice>
    <mc:Fallback xmlns="">
      <p:transition spd="slow">
        <p:sndAc>
          <p:stSnd>
            <p:snd r:embed="rId3" name="camera.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audio" Target="../media/audio1.wav"/><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flipH="1">
            <a:off x="8153400" y="0"/>
            <a:ext cx="990600" cy="6858000"/>
          </a:xfrm>
          <a:prstGeom prst="rect">
            <a:avLst/>
          </a:prstGeom>
          <a:blipFill>
            <a:blip r:embed="rId14">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tytuł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pl-PL" smtClean="0"/>
              <a:t>Kliknij, aby edytować styl</a:t>
            </a:r>
            <a:endParaRPr kumimoji="0" lang="en-US"/>
          </a:p>
        </p:txBody>
      </p:sp>
      <p:sp>
        <p:nvSpPr>
          <p:cNvPr id="31" name="Symbol zastępczy tekst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7" name="Symbol zastępczy daty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B1EE0F6-D566-4927-B8EA-2992B3EEFE5A}" type="datetimeFigureOut">
              <a:rPr lang="pl-PL" smtClean="0"/>
              <a:t>2020-12-09</a:t>
            </a:fld>
            <a:endParaRPr lang="pl-PL"/>
          </a:p>
        </p:txBody>
      </p:sp>
      <p:sp>
        <p:nvSpPr>
          <p:cNvPr id="4" name="Symbol zastępczy stopki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pl-PL"/>
          </a:p>
        </p:txBody>
      </p:sp>
      <p:sp>
        <p:nvSpPr>
          <p:cNvPr id="16" name="Symbol zastępczy numeru slajd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8066908-8A8E-4F71-8AB0-0BBF39D1F4FB}"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3000">
        <p:sndAc>
          <p:stSnd>
            <p:snd r:embed="rId13" name="camera.wav"/>
          </p:stSnd>
        </p:sndAc>
      </p:transition>
    </mc:Choice>
    <mc:Fallback xmlns="">
      <p:transition spd="slow">
        <p:sndAc>
          <p:stSnd>
            <p:snd r:embed="rId15" name="camera.wav"/>
          </p:stSnd>
        </p:sndAc>
      </p:transition>
    </mc:Fallback>
  </mc:AlternateConten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692697"/>
            <a:ext cx="7772400" cy="2907754"/>
          </a:xfrm>
        </p:spPr>
        <p:txBody>
          <a:bodyPr>
            <a:normAutofit/>
          </a:bodyPr>
          <a:lstStyle/>
          <a:p>
            <a:r>
              <a:rPr lang="pl-PL" sz="3200" dirty="0" smtClean="0">
                <a:solidFill>
                  <a:srgbClr val="00B050"/>
                </a:solidFill>
                <a:latin typeface="Berlin Sans FB Demi" panose="020E0802020502020306" pitchFamily="34" charset="0"/>
              </a:rPr>
              <a:t>Sposoby reagowania rodzica w sytuacjach trudnych </a:t>
            </a:r>
            <a:br>
              <a:rPr lang="pl-PL" sz="3200" dirty="0" smtClean="0">
                <a:solidFill>
                  <a:srgbClr val="00B050"/>
                </a:solidFill>
                <a:latin typeface="Berlin Sans FB Demi" panose="020E0802020502020306" pitchFamily="34" charset="0"/>
              </a:rPr>
            </a:br>
            <a:r>
              <a:rPr lang="pl-PL" sz="3200" dirty="0" smtClean="0">
                <a:solidFill>
                  <a:srgbClr val="00B050"/>
                </a:solidFill>
                <a:latin typeface="Berlin Sans FB Demi" panose="020E0802020502020306" pitchFamily="34" charset="0"/>
              </a:rPr>
              <a:t>i konfliktowych z dzieckiem.</a:t>
            </a:r>
            <a:br>
              <a:rPr lang="pl-PL" sz="3200" dirty="0" smtClean="0">
                <a:solidFill>
                  <a:srgbClr val="00B050"/>
                </a:solidFill>
                <a:latin typeface="Berlin Sans FB Demi" panose="020E0802020502020306" pitchFamily="34" charset="0"/>
              </a:rPr>
            </a:br>
            <a:r>
              <a:rPr lang="pl-PL" sz="3200" dirty="0" smtClean="0">
                <a:solidFill>
                  <a:srgbClr val="00B050"/>
                </a:solidFill>
                <a:latin typeface="Berlin Sans FB Demi" panose="020E0802020502020306" pitchFamily="34" charset="0"/>
              </a:rPr>
              <a:t>Cz. II</a:t>
            </a:r>
            <a:endParaRPr lang="pl-PL" sz="3200" dirty="0">
              <a:solidFill>
                <a:srgbClr val="00B050"/>
              </a:solidFill>
              <a:latin typeface="Berlin Sans FB Demi" panose="020E0802020502020306" pitchFamily="34" charset="0"/>
            </a:endParaRPr>
          </a:p>
        </p:txBody>
      </p:sp>
      <p:sp>
        <p:nvSpPr>
          <p:cNvPr id="3" name="Podtytuł 2"/>
          <p:cNvSpPr>
            <a:spLocks noGrp="1"/>
          </p:cNvSpPr>
          <p:nvPr>
            <p:ph type="subTitle" idx="1"/>
          </p:nvPr>
        </p:nvSpPr>
        <p:spPr/>
        <p:txBody>
          <a:bodyPr>
            <a:normAutofit/>
          </a:bodyPr>
          <a:lstStyle/>
          <a:p>
            <a:r>
              <a:rPr lang="pl-PL" sz="2800" dirty="0" smtClean="0">
                <a:solidFill>
                  <a:schemeClr val="accent6"/>
                </a:solidFill>
                <a:latin typeface="Berlin Sans FB Demi" panose="020E0802020502020306" pitchFamily="34" charset="0"/>
              </a:rPr>
              <a:t>Szkolenie</a:t>
            </a:r>
            <a:r>
              <a:rPr lang="pl-PL" sz="2800" dirty="0" smtClean="0">
                <a:solidFill>
                  <a:schemeClr val="accent6"/>
                </a:solidFill>
              </a:rPr>
              <a:t> </a:t>
            </a:r>
            <a:r>
              <a:rPr lang="pl-PL" sz="2800" smtClean="0">
                <a:solidFill>
                  <a:schemeClr val="accent6"/>
                </a:solidFill>
                <a:latin typeface="Berlin Sans FB Demi" panose="020E0802020502020306" pitchFamily="34" charset="0"/>
              </a:rPr>
              <a:t>dla rodziców</a:t>
            </a:r>
          </a:p>
          <a:p>
            <a:r>
              <a:rPr lang="pl-PL" sz="2800" smtClean="0">
                <a:solidFill>
                  <a:schemeClr val="accent6"/>
                </a:solidFill>
                <a:latin typeface="Berlin Sans FB Demi" panose="020E0802020502020306" pitchFamily="34" charset="0"/>
              </a:rPr>
              <a:t> </a:t>
            </a:r>
            <a:r>
              <a:rPr lang="pl-PL" sz="2800" dirty="0" smtClean="0">
                <a:solidFill>
                  <a:schemeClr val="accent6"/>
                </a:solidFill>
                <a:latin typeface="Berlin Sans FB Demi" panose="020E0802020502020306" pitchFamily="34" charset="0"/>
              </a:rPr>
              <a:t>dzieci starsze</a:t>
            </a:r>
            <a:endParaRPr lang="pl-PL" sz="2800" dirty="0">
              <a:solidFill>
                <a:schemeClr val="accent6"/>
              </a:solidFill>
              <a:latin typeface="Berlin Sans FB Demi" panose="020E0802020502020306" pitchFamily="34" charset="0"/>
            </a:endParaRPr>
          </a:p>
        </p:txBody>
      </p:sp>
    </p:spTree>
    <p:extLst>
      <p:ext uri="{BB962C8B-B14F-4D97-AF65-F5344CB8AC3E}">
        <p14:creationId xmlns:p14="http://schemas.microsoft.com/office/powerpoint/2010/main" val="1882831004"/>
      </p:ext>
    </p:extLst>
  </p:cSld>
  <p:clrMapOvr>
    <a:masterClrMapping/>
  </p:clrMapOvr>
  <mc:AlternateContent xmlns:mc="http://schemas.openxmlformats.org/markup-compatibility/2006">
    <mc:Choice xmlns:p14="http://schemas.microsoft.com/office/powerpoint/2010/main" Requires="p14">
      <p:transition spd="slow" p14:dur="2500">
        <p14:reveal/>
        <p:sndAc>
          <p:stSnd>
            <p:snd r:embed="rId2" name="camera.wav"/>
          </p:stSnd>
        </p:sndAc>
      </p:transition>
    </mc:Choice>
    <mc:Fallback>
      <p:transition spd="slow">
        <p:fade/>
        <p:sndAc>
          <p:stSnd>
            <p:snd r:embed="rId2" name="camera.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dirty="0" smtClean="0">
                <a:solidFill>
                  <a:schemeClr val="accent6"/>
                </a:solidFill>
                <a:latin typeface="Berlin Sans FB Demi" panose="020E0802020502020306" pitchFamily="34" charset="0"/>
              </a:rPr>
              <a:t>Szkolenie</a:t>
            </a:r>
            <a:r>
              <a:rPr lang="pl-PL" sz="2400" dirty="0" smtClean="0">
                <a:solidFill>
                  <a:schemeClr val="accent6"/>
                </a:solidFill>
              </a:rPr>
              <a:t> </a:t>
            </a:r>
            <a:r>
              <a:rPr lang="pl-PL" sz="2400" dirty="0" smtClean="0">
                <a:solidFill>
                  <a:schemeClr val="accent6"/>
                </a:solidFill>
                <a:latin typeface="Berlin Sans FB Demi" panose="020E0802020502020306" pitchFamily="34" charset="0"/>
              </a:rPr>
              <a:t>dla rodziców- dzieci starsze</a:t>
            </a:r>
            <a:br>
              <a:rPr lang="pl-PL" sz="2400" dirty="0" smtClean="0">
                <a:solidFill>
                  <a:schemeClr val="accent6"/>
                </a:solidFill>
                <a:latin typeface="Berlin Sans FB Demi" panose="020E0802020502020306" pitchFamily="34" charset="0"/>
              </a:rPr>
            </a:br>
            <a:endParaRPr lang="pl-PL" sz="2400" dirty="0"/>
          </a:p>
        </p:txBody>
      </p:sp>
      <p:sp>
        <p:nvSpPr>
          <p:cNvPr id="3" name="Symbol zastępczy zawartości 2"/>
          <p:cNvSpPr>
            <a:spLocks noGrp="1"/>
          </p:cNvSpPr>
          <p:nvPr>
            <p:ph idx="1"/>
          </p:nvPr>
        </p:nvSpPr>
        <p:spPr/>
        <p:txBody>
          <a:bodyPr>
            <a:normAutofit fontScale="55000" lnSpcReduction="20000"/>
          </a:bodyPr>
          <a:lstStyle/>
          <a:p>
            <a:pPr marL="0" indent="0">
              <a:buNone/>
            </a:pPr>
            <a:r>
              <a:rPr lang="pl-PL" sz="4200" b="1" dirty="0">
                <a:solidFill>
                  <a:srgbClr val="7030A0"/>
                </a:solidFill>
              </a:rPr>
              <a:t>Wygląda na to, że niewiele można tu zrobić. Nie można ochronić dorastających dzieci przed pornografią.</a:t>
            </a:r>
            <a:br>
              <a:rPr lang="pl-PL" sz="4200" b="1" dirty="0">
                <a:solidFill>
                  <a:srgbClr val="7030A0"/>
                </a:solidFill>
              </a:rPr>
            </a:br>
            <a:r>
              <a:rPr lang="pl-PL" sz="4200" dirty="0"/>
              <a:t>Nie pozostaje nic innego, jak rozmawiać na te tematy, budzić ze snu iluzji. Na przykład rozmawiać na temat struktury pornografii, typowych elementów, które się tam pojawiają, demaskować oszustwa. Choćby takie, że jeden stosunek trwa pół godziny, kobieta przeżywa dziesięć orgazmów, niezależnie od tego, w jakiej pozycji, a on przez ten czas w pełnym wzwodzie, wydajny. Albo: każdy z każdym i wszędzie, i od razu są tak dopasowani pod każdym względem, że ekstaza się nie kończy. Młodzi mogą nabrać przeświadczenia, że tak to właśnie w życiu wygląda.</a:t>
            </a:r>
          </a:p>
          <a:p>
            <a:pPr marL="0" indent="0">
              <a:buNone/>
            </a:pPr>
            <a:endParaRPr lang="pl-PL" sz="2400" dirty="0"/>
          </a:p>
        </p:txBody>
      </p:sp>
    </p:spTree>
    <p:extLst>
      <p:ext uri="{BB962C8B-B14F-4D97-AF65-F5344CB8AC3E}">
        <p14:creationId xmlns:p14="http://schemas.microsoft.com/office/powerpoint/2010/main" val="4165896287"/>
      </p:ext>
    </p:extLst>
  </p:cSld>
  <p:clrMapOvr>
    <a:masterClrMapping/>
  </p:clrMapOvr>
  <mc:AlternateContent xmlns:mc="http://schemas.openxmlformats.org/markup-compatibility/2006" xmlns:p14="http://schemas.microsoft.com/office/powerpoint/2010/main">
    <mc:Choice Requires="p14">
      <p:transition spd="slow" p14:dur="3000">
        <p:sndAc>
          <p:stSnd>
            <p:snd r:embed="rId2" name="camera.wav"/>
          </p:stSnd>
        </p:sndAc>
      </p:transition>
    </mc:Choice>
    <mc:Fallback xmlns="">
      <p:transition spd="slow">
        <p:sndAc>
          <p:stSnd>
            <p:snd r:embed="rId3" name="camera.wav"/>
          </p:stSnd>
        </p:sndAc>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dirty="0" smtClean="0">
                <a:solidFill>
                  <a:schemeClr val="accent6"/>
                </a:solidFill>
                <a:latin typeface="Berlin Sans FB Demi" panose="020E0802020502020306" pitchFamily="34" charset="0"/>
              </a:rPr>
              <a:t>Szkolenie</a:t>
            </a:r>
            <a:r>
              <a:rPr lang="pl-PL" sz="2400" dirty="0" smtClean="0">
                <a:solidFill>
                  <a:schemeClr val="accent6"/>
                </a:solidFill>
              </a:rPr>
              <a:t> </a:t>
            </a:r>
            <a:r>
              <a:rPr lang="pl-PL" sz="2400" dirty="0" smtClean="0">
                <a:solidFill>
                  <a:schemeClr val="accent6"/>
                </a:solidFill>
                <a:latin typeface="Berlin Sans FB Demi" panose="020E0802020502020306" pitchFamily="34" charset="0"/>
              </a:rPr>
              <a:t>dla rodziców- dzieci starsze</a:t>
            </a:r>
            <a:br>
              <a:rPr lang="pl-PL" sz="2400" dirty="0" smtClean="0">
                <a:solidFill>
                  <a:schemeClr val="accent6"/>
                </a:solidFill>
                <a:latin typeface="Berlin Sans FB Demi" panose="020E0802020502020306" pitchFamily="34" charset="0"/>
              </a:rPr>
            </a:br>
            <a:endParaRPr lang="pl-PL" sz="2400" dirty="0"/>
          </a:p>
        </p:txBody>
      </p:sp>
      <p:sp>
        <p:nvSpPr>
          <p:cNvPr id="3" name="Symbol zastępczy zawartości 2"/>
          <p:cNvSpPr>
            <a:spLocks noGrp="1"/>
          </p:cNvSpPr>
          <p:nvPr>
            <p:ph idx="1"/>
          </p:nvPr>
        </p:nvSpPr>
        <p:spPr/>
        <p:txBody>
          <a:bodyPr>
            <a:normAutofit fontScale="77500" lnSpcReduction="20000"/>
          </a:bodyPr>
          <a:lstStyle/>
          <a:p>
            <a:pPr marL="0" indent="0">
              <a:buNone/>
            </a:pPr>
            <a:r>
              <a:rPr lang="pl-PL" dirty="0" smtClean="0"/>
              <a:t>Ojciec może powiedzieć do syna: „Nie martw się, nie musisz być tak wydajny. Ten film został posklejany z bardzo wielu ujęć. Przykro mi to powiedzieć, żałuję, że cię rozczarowuję. Kobiety też zachowują się inaczej i czego innego potrzebują. Prawdziwe zbliżenie, ekstaza, intymność przebiega inaczej. Wyjdź na ulicę, popatrz na dziewczyny, a potem wyobraź je sobie w pornosach. Pasują? Tu masz wyhodowane specjalne osobniki, ludzi wyspecjalizowanych w odgrywaniu pewnych ról. Do tego silikon, zabiegi, środki chemiczne, żeby utrzymać wzwód. To jest technologia, biznesowa maszyneria. Ludzie odpowiedzialni za rozpowszechnianie takich filmów są profesjonalistami w wielu dziedzinach – marketingu, reklamy, wywierania wpływu, technologii filmowej. Mogą zarabiać krocie dzięki temu, że tacy jak ty te filmy oglądają i uzależniają się. A skoro się uzależniają, jest szansa, że będą kupowali coraz więcej. Jesteś klientem, którego trzeba uzależnić na całe życie. Zgadzasz się na to? Ty, który tak dążysz do swobody, wolności, niezależności? To uważasz za wolność?”.</a:t>
            </a:r>
          </a:p>
          <a:p>
            <a:pPr marL="0" indent="0">
              <a:buNone/>
            </a:pPr>
            <a:endParaRPr lang="pl-PL" dirty="0"/>
          </a:p>
        </p:txBody>
      </p:sp>
    </p:spTree>
    <p:extLst>
      <p:ext uri="{BB962C8B-B14F-4D97-AF65-F5344CB8AC3E}">
        <p14:creationId xmlns:p14="http://schemas.microsoft.com/office/powerpoint/2010/main" val="1332986959"/>
      </p:ext>
    </p:extLst>
  </p:cSld>
  <p:clrMapOvr>
    <a:masterClrMapping/>
  </p:clrMapOvr>
  <mc:AlternateContent xmlns:mc="http://schemas.openxmlformats.org/markup-compatibility/2006" xmlns:p14="http://schemas.microsoft.com/office/powerpoint/2010/main">
    <mc:Choice Requires="p14">
      <p:transition spd="slow" p14:dur="3000">
        <p:sndAc>
          <p:stSnd>
            <p:snd r:embed="rId2" name="camera.wav"/>
          </p:stSnd>
        </p:sndAc>
      </p:transition>
    </mc:Choice>
    <mc:Fallback xmlns="">
      <p:transition spd="slow">
        <p:sndAc>
          <p:stSnd>
            <p:snd r:embed="rId3" name="camera.wav"/>
          </p:stSnd>
        </p:sndAc>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dirty="0" smtClean="0">
                <a:solidFill>
                  <a:schemeClr val="accent6"/>
                </a:solidFill>
                <a:latin typeface="Berlin Sans FB Demi" panose="020E0802020502020306" pitchFamily="34" charset="0"/>
              </a:rPr>
              <a:t>Szkolenie</a:t>
            </a:r>
            <a:r>
              <a:rPr lang="pl-PL" sz="2400" dirty="0" smtClean="0">
                <a:solidFill>
                  <a:schemeClr val="accent6"/>
                </a:solidFill>
              </a:rPr>
              <a:t> </a:t>
            </a:r>
            <a:r>
              <a:rPr lang="pl-PL" sz="2400" dirty="0" smtClean="0">
                <a:solidFill>
                  <a:schemeClr val="accent6"/>
                </a:solidFill>
                <a:latin typeface="Berlin Sans FB Demi" panose="020E0802020502020306" pitchFamily="34" charset="0"/>
              </a:rPr>
              <a:t>dla rodziców- dzieci starsze</a:t>
            </a:r>
            <a:br>
              <a:rPr lang="pl-PL" sz="2400" dirty="0" smtClean="0">
                <a:solidFill>
                  <a:schemeClr val="accent6"/>
                </a:solidFill>
                <a:latin typeface="Berlin Sans FB Demi" panose="020E0802020502020306" pitchFamily="34" charset="0"/>
              </a:rPr>
            </a:br>
            <a:endParaRPr lang="pl-PL" sz="2400" dirty="0"/>
          </a:p>
        </p:txBody>
      </p:sp>
      <p:sp>
        <p:nvSpPr>
          <p:cNvPr id="3" name="Symbol zastępczy zawartości 2"/>
          <p:cNvSpPr>
            <a:spLocks noGrp="1"/>
          </p:cNvSpPr>
          <p:nvPr>
            <p:ph idx="1"/>
          </p:nvPr>
        </p:nvSpPr>
        <p:spPr/>
        <p:txBody>
          <a:bodyPr>
            <a:normAutofit fontScale="92500" lnSpcReduction="10000"/>
          </a:bodyPr>
          <a:lstStyle/>
          <a:p>
            <a:pPr marL="0" indent="0">
              <a:buNone/>
            </a:pPr>
            <a:r>
              <a:rPr lang="pl-PL" b="1" dirty="0">
                <a:solidFill>
                  <a:srgbClr val="7030A0"/>
                </a:solidFill>
              </a:rPr>
              <a:t>Znajomy ojciec, który zobaczył 15-letnią córkę z gołym pępkiem, powiedział: „Uważaj, chłopcy w twoim wieku myślą penisem, narażasz się”. Ale nie zabronił.</a:t>
            </a:r>
            <a:r>
              <a:rPr lang="pl-PL" dirty="0">
                <a:solidFill>
                  <a:srgbClr val="7030A0"/>
                </a:solidFill>
              </a:rPr>
              <a:t/>
            </a:r>
            <a:br>
              <a:rPr lang="pl-PL" dirty="0">
                <a:solidFill>
                  <a:srgbClr val="7030A0"/>
                </a:solidFill>
              </a:rPr>
            </a:br>
            <a:r>
              <a:rPr lang="pl-PL" dirty="0"/>
              <a:t>To najlepsze wyjście. Rozmawiać, pokazać zagrożenia, ale dać wybór.</a:t>
            </a:r>
          </a:p>
          <a:p>
            <a:pPr marL="0" indent="0">
              <a:buNone/>
            </a:pPr>
            <a:r>
              <a:rPr lang="pl-PL" b="1" dirty="0">
                <a:solidFill>
                  <a:srgbClr val="7030A0"/>
                </a:solidFill>
              </a:rPr>
              <a:t>A gdyby ta dziewczyna miała 13 lat? Kiedy ojciec może zabronić?</a:t>
            </a:r>
            <a:br>
              <a:rPr lang="pl-PL" b="1" dirty="0">
                <a:solidFill>
                  <a:srgbClr val="7030A0"/>
                </a:solidFill>
              </a:rPr>
            </a:br>
            <a:r>
              <a:rPr lang="pl-PL" dirty="0"/>
              <a:t>Do 16. roku życia ma taką, nawet prawną możliwość. Gdyby widział, że małoletnia córka wzbudza nadmierne zainteresowanie mężczyzn, że jest w niebezpieczeństwie, może i powinien zabronić.</a:t>
            </a:r>
          </a:p>
          <a:p>
            <a:pPr marL="0" indent="0">
              <a:buNone/>
            </a:pPr>
            <a:endParaRPr lang="pl-PL" dirty="0"/>
          </a:p>
        </p:txBody>
      </p:sp>
    </p:spTree>
    <p:extLst>
      <p:ext uri="{BB962C8B-B14F-4D97-AF65-F5344CB8AC3E}">
        <p14:creationId xmlns:p14="http://schemas.microsoft.com/office/powerpoint/2010/main" val="13020148"/>
      </p:ext>
    </p:extLst>
  </p:cSld>
  <p:clrMapOvr>
    <a:masterClrMapping/>
  </p:clrMapOvr>
  <mc:AlternateContent xmlns:mc="http://schemas.openxmlformats.org/markup-compatibility/2006" xmlns:p14="http://schemas.microsoft.com/office/powerpoint/2010/main">
    <mc:Choice Requires="p14">
      <p:transition spd="slow" p14:dur="3000">
        <p:sndAc>
          <p:stSnd>
            <p:snd r:embed="rId2" name="camera.wav"/>
          </p:stSnd>
        </p:sndAc>
      </p:transition>
    </mc:Choice>
    <mc:Fallback xmlns="">
      <p:transition spd="slow">
        <p:sndAc>
          <p:stSnd>
            <p:snd r:embed="rId3" name="camera.wav"/>
          </p:stSnd>
        </p:sndAc>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normAutofit/>
          </a:bodyPr>
          <a:lstStyle/>
          <a:p>
            <a:r>
              <a:rPr lang="pl-PL" sz="2400" dirty="0" smtClean="0">
                <a:solidFill>
                  <a:schemeClr val="accent6"/>
                </a:solidFill>
                <a:latin typeface="Berlin Sans FB Demi" panose="020E0802020502020306" pitchFamily="34" charset="0"/>
              </a:rPr>
              <a:t>Szkolenie</a:t>
            </a:r>
            <a:r>
              <a:rPr lang="pl-PL" sz="2400" dirty="0" smtClean="0">
                <a:solidFill>
                  <a:schemeClr val="accent6"/>
                </a:solidFill>
              </a:rPr>
              <a:t> </a:t>
            </a:r>
            <a:r>
              <a:rPr lang="pl-PL" sz="2400" dirty="0" smtClean="0">
                <a:solidFill>
                  <a:schemeClr val="accent6"/>
                </a:solidFill>
                <a:latin typeface="Berlin Sans FB Demi" panose="020E0802020502020306" pitchFamily="34" charset="0"/>
              </a:rPr>
              <a:t>dla rodziców- dzieci starsze</a:t>
            </a:r>
            <a:br>
              <a:rPr lang="pl-PL" sz="2400" dirty="0" smtClean="0">
                <a:solidFill>
                  <a:schemeClr val="accent6"/>
                </a:solidFill>
                <a:latin typeface="Berlin Sans FB Demi" panose="020E0802020502020306" pitchFamily="34" charset="0"/>
              </a:rPr>
            </a:br>
            <a:endParaRPr lang="pl-PL" sz="2400" dirty="0"/>
          </a:p>
        </p:txBody>
      </p:sp>
      <p:sp>
        <p:nvSpPr>
          <p:cNvPr id="5" name="Symbol zastępczy zawartości 4"/>
          <p:cNvSpPr>
            <a:spLocks noGrp="1"/>
          </p:cNvSpPr>
          <p:nvPr>
            <p:ph idx="1"/>
          </p:nvPr>
        </p:nvSpPr>
        <p:spPr/>
        <p:txBody>
          <a:bodyPr>
            <a:normAutofit fontScale="77500" lnSpcReduction="20000"/>
          </a:bodyPr>
          <a:lstStyle/>
          <a:p>
            <a:pPr marL="0" indent="0">
              <a:buNone/>
            </a:pPr>
            <a:r>
              <a:rPr lang="pl-PL" b="1" dirty="0">
                <a:solidFill>
                  <a:srgbClr val="7030A0"/>
                </a:solidFill>
              </a:rPr>
              <a:t>Trudno zabronić. Córka zrobi, co zechce, gdy ojciec nie widzi</a:t>
            </a:r>
            <a:r>
              <a:rPr lang="pl-PL" b="1" dirty="0" smtClean="0">
                <a:solidFill>
                  <a:srgbClr val="7030A0"/>
                </a:solidFill>
              </a:rPr>
              <a:t>.</a:t>
            </a:r>
          </a:p>
          <a:p>
            <a:pPr marL="0" indent="0">
              <a:buNone/>
            </a:pPr>
            <a:r>
              <a:rPr lang="pl-PL" b="1" dirty="0"/>
              <a:t/>
            </a:r>
            <a:br>
              <a:rPr lang="pl-PL" b="1" dirty="0"/>
            </a:br>
            <a:r>
              <a:rPr lang="pl-PL" dirty="0"/>
              <a:t>Dlatego zawsze lepsze są rozmowy. Jednak w sytuacji zagrożenia trzeba użyć radykalnych środków, zatrzymać w domu, nie pozwolić. Trudno. Wbrew pozorom dzieci nie można traktować tak jak dorosłych. Troska o ich godność, szacunek dla nich – jak najbardziej. Trzeba poważnie traktować ich długofalowe dążenia, zainteresowania, wszystko, co im służy, nawet jeśli nie bardzo nam to odpowiada. Na przykład syn wybiera się na AWF, a ojciec marzy, żeby poszedł na prawo. Trzeba szanować ten wybór. Ostatnio jedna z matek powiedziała mi, że jej 15-letnia córka współżyje z rówieśnikiem, a ona to akceptuje „no bo skoro się kochają…”. Dorastające dzieci bardzo szybko zakochują się i odkochują, ćwiczą się w miłości. To są dopiero wprawki, próby, przygotowania, nie czas na współżycie.</a:t>
            </a:r>
          </a:p>
          <a:p>
            <a:endParaRPr lang="pl-PL" dirty="0"/>
          </a:p>
        </p:txBody>
      </p:sp>
    </p:spTree>
    <p:extLst>
      <p:ext uri="{BB962C8B-B14F-4D97-AF65-F5344CB8AC3E}">
        <p14:creationId xmlns:p14="http://schemas.microsoft.com/office/powerpoint/2010/main" val="2263224839"/>
      </p:ext>
    </p:extLst>
  </p:cSld>
  <p:clrMapOvr>
    <a:masterClrMapping/>
  </p:clrMapOvr>
  <mc:AlternateContent xmlns:mc="http://schemas.openxmlformats.org/markup-compatibility/2006" xmlns:p14="http://schemas.microsoft.com/office/powerpoint/2010/main">
    <mc:Choice Requires="p14">
      <p:transition spd="slow" p14:dur="3000">
        <p:sndAc>
          <p:stSnd>
            <p:snd r:embed="rId2" name="camera.wav"/>
          </p:stSnd>
        </p:sndAc>
      </p:transition>
    </mc:Choice>
    <mc:Fallback xmlns="">
      <p:transition spd="slow">
        <p:sndAc>
          <p:stSnd>
            <p:snd r:embed="rId3" name="camera.wav"/>
          </p:stSnd>
        </p:sndAc>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normAutofit/>
          </a:bodyPr>
          <a:lstStyle/>
          <a:p>
            <a:r>
              <a:rPr lang="pl-PL" sz="2400" dirty="0" smtClean="0">
                <a:solidFill>
                  <a:schemeClr val="accent6"/>
                </a:solidFill>
                <a:latin typeface="Berlin Sans FB Demi" panose="020E0802020502020306" pitchFamily="34" charset="0"/>
              </a:rPr>
              <a:t>Szkolenie</a:t>
            </a:r>
            <a:r>
              <a:rPr lang="pl-PL" sz="2400" dirty="0" smtClean="0">
                <a:solidFill>
                  <a:schemeClr val="accent6"/>
                </a:solidFill>
              </a:rPr>
              <a:t> </a:t>
            </a:r>
            <a:r>
              <a:rPr lang="pl-PL" sz="2400" dirty="0" smtClean="0">
                <a:solidFill>
                  <a:schemeClr val="accent6"/>
                </a:solidFill>
                <a:latin typeface="Berlin Sans FB Demi" panose="020E0802020502020306" pitchFamily="34" charset="0"/>
              </a:rPr>
              <a:t>dla rodziców- dzieci starsze</a:t>
            </a:r>
            <a:br>
              <a:rPr lang="pl-PL" sz="2400" dirty="0" smtClean="0">
                <a:solidFill>
                  <a:schemeClr val="accent6"/>
                </a:solidFill>
                <a:latin typeface="Berlin Sans FB Demi" panose="020E0802020502020306" pitchFamily="34" charset="0"/>
              </a:rPr>
            </a:br>
            <a:endParaRPr lang="pl-PL" sz="2400" dirty="0"/>
          </a:p>
        </p:txBody>
      </p:sp>
      <p:sp>
        <p:nvSpPr>
          <p:cNvPr id="5" name="Symbol zastępczy zawartości 4"/>
          <p:cNvSpPr>
            <a:spLocks noGrp="1"/>
          </p:cNvSpPr>
          <p:nvPr>
            <p:ph idx="1"/>
          </p:nvPr>
        </p:nvSpPr>
        <p:spPr/>
        <p:txBody>
          <a:bodyPr>
            <a:normAutofit fontScale="92500" lnSpcReduction="20000"/>
          </a:bodyPr>
          <a:lstStyle/>
          <a:p>
            <a:pPr marL="0" indent="0">
              <a:buNone/>
            </a:pPr>
            <a:r>
              <a:rPr lang="pl-PL" sz="2400" b="1" dirty="0">
                <a:solidFill>
                  <a:srgbClr val="7030A0"/>
                </a:solidFill>
              </a:rPr>
              <a:t>Niełatwo być ojcem.</a:t>
            </a:r>
            <a:br>
              <a:rPr lang="pl-PL" sz="2400" b="1" dirty="0">
                <a:solidFill>
                  <a:srgbClr val="7030A0"/>
                </a:solidFill>
              </a:rPr>
            </a:br>
            <a:r>
              <a:rPr lang="pl-PL" sz="2400" dirty="0"/>
              <a:t>Niełatwo chronić dzieci przed iluzją, która jest im wpajana, że są wolni, mogą robić, co chcą, świat jest bezpieczny, a ojciec nie ma nic do gadania. Ojciec może sam zwątpić, przestać stawiać granice i egzekwować wymagania, wycofać się z roli opiekuna. To byłoby najgorsze, co mógłby zrobić, ponieważ wtedy zgodziłby się na daleko idące ryzyko. Dałby niejako przyzwolenie na takie zdarzenia w życiu dzieci, które będą brzemienne w skutki w ich przyszłości, a także w jeszcze dalszej perspektywie, ponieważ traumy i uzależnienia przenoszą się na kolejne pokolenia. Nie pozostaje więc nic innego, jak działać pod prąd różnym modom, stylom, sloganom. Nawet, jeśli mielibyśmy być oskarżeni o zaściankowość, ciemnogród czy cokolwiek innego – trudno, to jest wpisane w rolę ojca.</a:t>
            </a:r>
          </a:p>
          <a:p>
            <a:pPr marL="0" indent="0">
              <a:buNone/>
            </a:pPr>
            <a:endParaRPr lang="pl-PL" sz="2400" dirty="0"/>
          </a:p>
        </p:txBody>
      </p:sp>
    </p:spTree>
    <p:extLst>
      <p:ext uri="{BB962C8B-B14F-4D97-AF65-F5344CB8AC3E}">
        <p14:creationId xmlns:p14="http://schemas.microsoft.com/office/powerpoint/2010/main" val="2462941295"/>
      </p:ext>
    </p:extLst>
  </p:cSld>
  <p:clrMapOvr>
    <a:masterClrMapping/>
  </p:clrMapOvr>
  <mc:AlternateContent xmlns:mc="http://schemas.openxmlformats.org/markup-compatibility/2006" xmlns:p14="http://schemas.microsoft.com/office/powerpoint/2010/main">
    <mc:Choice Requires="p14">
      <p:transition spd="slow" p14:dur="3000">
        <p:sndAc>
          <p:stSnd>
            <p:snd r:embed="rId2" name="camera.wav"/>
          </p:stSnd>
        </p:sndAc>
      </p:transition>
    </mc:Choice>
    <mc:Fallback xmlns="">
      <p:transition spd="slow">
        <p:sndAc>
          <p:stSnd>
            <p:snd r:embed="rId3" name="camera.wav"/>
          </p:stSnd>
        </p:sndAc>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normAutofit/>
          </a:bodyPr>
          <a:lstStyle/>
          <a:p>
            <a:r>
              <a:rPr lang="pl-PL" sz="2400" dirty="0" smtClean="0">
                <a:solidFill>
                  <a:schemeClr val="accent6"/>
                </a:solidFill>
                <a:latin typeface="Berlin Sans FB Demi" panose="020E0802020502020306" pitchFamily="34" charset="0"/>
              </a:rPr>
              <a:t>Szkolenie</a:t>
            </a:r>
            <a:r>
              <a:rPr lang="pl-PL" sz="2400" dirty="0" smtClean="0">
                <a:solidFill>
                  <a:schemeClr val="accent6"/>
                </a:solidFill>
              </a:rPr>
              <a:t> </a:t>
            </a:r>
            <a:r>
              <a:rPr lang="pl-PL" sz="2400" dirty="0" smtClean="0">
                <a:solidFill>
                  <a:schemeClr val="accent6"/>
                </a:solidFill>
                <a:latin typeface="Berlin Sans FB Demi" panose="020E0802020502020306" pitchFamily="34" charset="0"/>
              </a:rPr>
              <a:t>dla rodziców- dzieci starsze</a:t>
            </a:r>
            <a:br>
              <a:rPr lang="pl-PL" sz="2400" dirty="0" smtClean="0">
                <a:solidFill>
                  <a:schemeClr val="accent6"/>
                </a:solidFill>
                <a:latin typeface="Berlin Sans FB Demi" panose="020E0802020502020306" pitchFamily="34" charset="0"/>
              </a:rPr>
            </a:br>
            <a:endParaRPr lang="pl-PL" sz="2400" dirty="0"/>
          </a:p>
        </p:txBody>
      </p:sp>
      <p:sp>
        <p:nvSpPr>
          <p:cNvPr id="5" name="Symbol zastępczy zawartości 4"/>
          <p:cNvSpPr>
            <a:spLocks noGrp="1"/>
          </p:cNvSpPr>
          <p:nvPr>
            <p:ph idx="1"/>
          </p:nvPr>
        </p:nvSpPr>
        <p:spPr/>
        <p:txBody>
          <a:bodyPr>
            <a:normAutofit fontScale="70000" lnSpcReduction="20000"/>
          </a:bodyPr>
          <a:lstStyle/>
          <a:p>
            <a:pPr marL="0" indent="0">
              <a:buNone/>
            </a:pPr>
            <a:r>
              <a:rPr lang="pl-PL" sz="2800" b="1" dirty="0">
                <a:solidFill>
                  <a:srgbClr val="7030A0"/>
                </a:solidFill>
              </a:rPr>
              <a:t>A zaufanie? „Tato, ty mi nie ufasz?” Dorastające dzieci rozbrajają ojca takim pytaniem</a:t>
            </a:r>
            <a:r>
              <a:rPr lang="pl-PL" sz="2800" b="1" dirty="0" smtClean="0">
                <a:solidFill>
                  <a:srgbClr val="7030A0"/>
                </a:solidFill>
              </a:rPr>
              <a:t>.</a:t>
            </a:r>
          </a:p>
          <a:p>
            <a:pPr marL="0" indent="0">
              <a:buNone/>
            </a:pPr>
            <a:r>
              <a:rPr lang="pl-PL" sz="2400" b="1" dirty="0"/>
              <a:t/>
            </a:r>
            <a:br>
              <a:rPr lang="pl-PL" sz="2400" b="1" dirty="0"/>
            </a:br>
            <a:r>
              <a:rPr lang="pl-PL" sz="2400" dirty="0"/>
              <a:t>Zaufanie polega na czym innym: ufam w twój potencjał, ufam naszej relacji, ale nie wymagam wszechwiedzy. To może być paradoksalna sytuacja. Gdy ojciec mówi: „Ufam swoim dzieciom”, wykazuje więcej naiwności niż one. Sam wtedy cofa się do wieku nastolatka. Byłoby oczywiście dobrze, gdyby ojciec miał dostęp do nastolatka w sobie z hormonami, z burzą i naporem, z wyostrzonym jak brzytwa krytycyzmem, z buntem przeciwko autorytetom. Ale jednocześnie – by miał dostęp do wiedzy i doświadczenia osoby dorosłej. Kontakt ze swoim wewnętrznym nastolatkiem pozwala mu lepiej rozumieć dzieci, budować z nimi więź, kontakt z dorosłym – nie ulegać chaosowi i szaleństwu. Jednak aby taki kontakt z różnymi częściami siebie budować, potrzebujemy czasu dla siebie, uznania, że to jest ważne, ma wartość. Nagrodą jest komfort: ponieważ lepiej rozumiemy, co przeżywają dzieci, możemy prawdziwie chronić je i wspierać.</a:t>
            </a:r>
          </a:p>
          <a:p>
            <a:pPr marL="0" indent="0">
              <a:buNone/>
            </a:pPr>
            <a:r>
              <a:rPr lang="pl-PL" sz="2400" dirty="0"/>
              <a:t> </a:t>
            </a:r>
          </a:p>
          <a:p>
            <a:pPr marL="0" indent="0">
              <a:buNone/>
            </a:pPr>
            <a:endParaRPr lang="pl-PL" sz="2400" dirty="0"/>
          </a:p>
        </p:txBody>
      </p:sp>
    </p:spTree>
    <p:extLst>
      <p:ext uri="{BB962C8B-B14F-4D97-AF65-F5344CB8AC3E}">
        <p14:creationId xmlns:p14="http://schemas.microsoft.com/office/powerpoint/2010/main" val="903289485"/>
      </p:ext>
    </p:extLst>
  </p:cSld>
  <p:clrMapOvr>
    <a:masterClrMapping/>
  </p:clrMapOvr>
  <mc:AlternateContent xmlns:mc="http://schemas.openxmlformats.org/markup-compatibility/2006" xmlns:p14="http://schemas.microsoft.com/office/powerpoint/2010/main">
    <mc:Choice Requires="p14">
      <p:transition spd="slow" p14:dur="3000">
        <p:sndAc>
          <p:stSnd>
            <p:snd r:embed="rId2" name="camera.wav"/>
          </p:stSnd>
        </p:sndAc>
      </p:transition>
    </mc:Choice>
    <mc:Fallback xmlns="">
      <p:transition spd="slow">
        <p:sndAc>
          <p:stSnd>
            <p:snd r:embed="rId3" name="camera.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2800" dirty="0" smtClean="0">
                <a:solidFill>
                  <a:schemeClr val="accent6"/>
                </a:solidFill>
                <a:latin typeface="Berlin Sans FB Demi" panose="020E0802020502020306" pitchFamily="34" charset="0"/>
              </a:rPr>
              <a:t>Szkolenie</a:t>
            </a:r>
            <a:r>
              <a:rPr lang="pl-PL" sz="2800" dirty="0" smtClean="0">
                <a:solidFill>
                  <a:schemeClr val="accent6"/>
                </a:solidFill>
              </a:rPr>
              <a:t> </a:t>
            </a:r>
            <a:r>
              <a:rPr lang="pl-PL" sz="2800" dirty="0" smtClean="0">
                <a:solidFill>
                  <a:schemeClr val="accent6"/>
                </a:solidFill>
                <a:latin typeface="Berlin Sans FB Demi" panose="020E0802020502020306" pitchFamily="34" charset="0"/>
              </a:rPr>
              <a:t>dla rodziców- dzieci starsze</a:t>
            </a:r>
            <a:br>
              <a:rPr lang="pl-PL" sz="2800" dirty="0" smtClean="0">
                <a:solidFill>
                  <a:schemeClr val="accent6"/>
                </a:solidFill>
                <a:latin typeface="Berlin Sans FB Demi" panose="020E0802020502020306" pitchFamily="34" charset="0"/>
              </a:rPr>
            </a:br>
            <a:endParaRPr lang="pl-PL" sz="2800" dirty="0"/>
          </a:p>
        </p:txBody>
      </p:sp>
      <p:sp>
        <p:nvSpPr>
          <p:cNvPr id="4" name="Symbol zastępczy zawartości 3"/>
          <p:cNvSpPr>
            <a:spLocks noGrp="1"/>
          </p:cNvSpPr>
          <p:nvPr>
            <p:ph idx="1"/>
          </p:nvPr>
        </p:nvSpPr>
        <p:spPr>
          <a:xfrm>
            <a:off x="457200" y="1124745"/>
            <a:ext cx="7643192" cy="1008111"/>
          </a:xfrm>
        </p:spPr>
        <p:txBody>
          <a:bodyPr>
            <a:normAutofit/>
          </a:bodyPr>
          <a:lstStyle/>
          <a:p>
            <a:pPr marL="0" indent="0">
              <a:buNone/>
            </a:pPr>
            <a:r>
              <a:rPr lang="pl-PL" sz="2400" b="1" dirty="0">
                <a:solidFill>
                  <a:srgbClr val="7030A0"/>
                </a:solidFill>
              </a:rPr>
              <a:t>„Nie pozwalam” – jak wspierać dorastające dzieci</a:t>
            </a:r>
            <a:r>
              <a:rPr lang="pl-PL" sz="2400" b="1" dirty="0" smtClean="0">
                <a:solidFill>
                  <a:srgbClr val="7030A0"/>
                </a:solidFill>
              </a:rPr>
              <a:t>?</a:t>
            </a:r>
          </a:p>
          <a:p>
            <a:pPr marL="0" indent="0">
              <a:buNone/>
            </a:pPr>
            <a:endParaRPr lang="pl-PL" dirty="0">
              <a:solidFill>
                <a:srgbClr val="7030A0"/>
              </a:solidFill>
            </a:endParaRPr>
          </a:p>
        </p:txBody>
      </p:sp>
      <p:pic>
        <p:nvPicPr>
          <p:cNvPr id="5" name="Obraz 4"/>
          <p:cNvPicPr/>
          <p:nvPr/>
        </p:nvPicPr>
        <p:blipFill>
          <a:blip r:embed="rId3">
            <a:extLst>
              <a:ext uri="{28A0092B-C50C-407E-A947-70E740481C1C}">
                <a14:useLocalDpi xmlns:a14="http://schemas.microsoft.com/office/drawing/2010/main" val="0"/>
              </a:ext>
            </a:extLst>
          </a:blip>
          <a:stretch>
            <a:fillRect/>
          </a:stretch>
        </p:blipFill>
        <p:spPr>
          <a:xfrm>
            <a:off x="1543050" y="2132856"/>
            <a:ext cx="6197302" cy="4320480"/>
          </a:xfrm>
          <a:prstGeom prst="rect">
            <a:avLst/>
          </a:prstGeom>
        </p:spPr>
      </p:pic>
    </p:spTree>
    <p:extLst>
      <p:ext uri="{BB962C8B-B14F-4D97-AF65-F5344CB8AC3E}">
        <p14:creationId xmlns:p14="http://schemas.microsoft.com/office/powerpoint/2010/main" val="4124763721"/>
      </p:ext>
    </p:extLst>
  </p:cSld>
  <p:clrMapOvr>
    <a:masterClrMapping/>
  </p:clrMapOvr>
  <mc:AlternateContent xmlns:mc="http://schemas.openxmlformats.org/markup-compatibility/2006">
    <mc:Choice xmlns:p14="http://schemas.microsoft.com/office/powerpoint/2010/main" Requires="p14">
      <p:transition p14:dur="250">
        <p:sndAc>
          <p:stSnd>
            <p:snd r:embed="rId2" name="camera.wav"/>
          </p:stSnd>
        </p:sndAc>
      </p:transition>
    </mc:Choice>
    <mc:Fallback>
      <p:transition>
        <p:sndAc>
          <p:stSnd>
            <p:snd r:embed="rId2" name="camera.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dirty="0" smtClean="0">
                <a:solidFill>
                  <a:schemeClr val="accent6"/>
                </a:solidFill>
                <a:latin typeface="Berlin Sans FB Demi" panose="020E0802020502020306" pitchFamily="34" charset="0"/>
              </a:rPr>
              <a:t>Szkolenie</a:t>
            </a:r>
            <a:r>
              <a:rPr lang="pl-PL" sz="2400" dirty="0" smtClean="0">
                <a:solidFill>
                  <a:schemeClr val="accent6"/>
                </a:solidFill>
              </a:rPr>
              <a:t> </a:t>
            </a:r>
            <a:r>
              <a:rPr lang="pl-PL" sz="2400" dirty="0" smtClean="0">
                <a:solidFill>
                  <a:schemeClr val="accent6"/>
                </a:solidFill>
                <a:latin typeface="Berlin Sans FB Demi" panose="020E0802020502020306" pitchFamily="34" charset="0"/>
              </a:rPr>
              <a:t>dla rodziców- dzieci starsze</a:t>
            </a:r>
            <a:endParaRPr lang="pl-PL" sz="2400" dirty="0">
              <a:solidFill>
                <a:schemeClr val="accent6"/>
              </a:solidFill>
              <a:latin typeface="Berlin Sans FB Demi" panose="020E0802020502020306" pitchFamily="34" charset="0"/>
            </a:endParaRPr>
          </a:p>
        </p:txBody>
      </p:sp>
      <p:sp>
        <p:nvSpPr>
          <p:cNvPr id="3" name="Symbol zastępczy zawartości 2"/>
          <p:cNvSpPr>
            <a:spLocks noGrp="1"/>
          </p:cNvSpPr>
          <p:nvPr>
            <p:ph idx="1"/>
          </p:nvPr>
        </p:nvSpPr>
        <p:spPr/>
        <p:txBody>
          <a:bodyPr>
            <a:normAutofit fontScale="47500" lnSpcReduction="20000"/>
          </a:bodyPr>
          <a:lstStyle/>
          <a:p>
            <a:pPr marL="0" indent="0">
              <a:buNone/>
            </a:pPr>
            <a:r>
              <a:rPr lang="pl-PL" sz="3600" dirty="0" smtClean="0"/>
              <a:t>Tu, gdzie można, trzeba dawać wolność. Natomiast w sposób zdecydowany reagować wszędzie tam, gdzie eksperymenty mogłyby szkodzić.</a:t>
            </a:r>
          </a:p>
          <a:p>
            <a:pPr marL="0" indent="0">
              <a:buNone/>
            </a:pPr>
            <a:r>
              <a:rPr lang="pl-PL" sz="3600" b="1" dirty="0" smtClean="0">
                <a:solidFill>
                  <a:srgbClr val="7030A0"/>
                </a:solidFill>
              </a:rPr>
              <a:t>Wbrew pozorom dorastających dzieci nie można traktować jak dorosłych. Zostawienie ich samym sobie jest jak porzucenie na środku rozszalałego oceanu .</a:t>
            </a:r>
            <a:endParaRPr lang="pl-PL" sz="3600" dirty="0" smtClean="0">
              <a:solidFill>
                <a:srgbClr val="7030A0"/>
              </a:solidFill>
            </a:endParaRPr>
          </a:p>
          <a:p>
            <a:pPr marL="0" indent="0">
              <a:buNone/>
            </a:pPr>
            <a:endParaRPr lang="pl-PL" sz="3600" b="1" dirty="0" smtClean="0">
              <a:solidFill>
                <a:srgbClr val="7030A0"/>
              </a:solidFill>
            </a:endParaRPr>
          </a:p>
          <a:p>
            <a:pPr marL="0" indent="0">
              <a:buNone/>
            </a:pPr>
            <a:r>
              <a:rPr lang="pl-PL" sz="3600" b="1" dirty="0" smtClean="0">
                <a:solidFill>
                  <a:srgbClr val="7030A0"/>
                </a:solidFill>
              </a:rPr>
              <a:t>Jeden z kochających, mądrych ojców powiedział mi, że kontroluje dorastające dzieci, pilnuje, czuwa i chroni; nie ufa, że poradzą sobie same.</a:t>
            </a:r>
            <a:br>
              <a:rPr lang="pl-PL" sz="3600" b="1" dirty="0" smtClean="0">
                <a:solidFill>
                  <a:srgbClr val="7030A0"/>
                </a:solidFill>
              </a:rPr>
            </a:br>
            <a:r>
              <a:rPr lang="pl-PL" sz="3600" dirty="0" smtClean="0"/>
              <a:t>I bardzo słusznie. Młodzi ludzie są absolutnie nieprzygotowani na to, żeby mierzyć się z zagrożeniami naszej konsumpcyjno-technokratycznej cywilizacji. Są bezbronni. Mają tendencję do podążania owczym pędem; inni tak robią, więc będę robił i ja. Koledzy oglądają pornografię, próbują narkotyków, jeżdżą, gdzie chcą, są wolni, dlaczego ja mam nie spróbować? Ponieważ nie mają wystarczającego zasobu doświadczeń życiowych, nie są w stanie adekwatnie oceniać sytuacji. </a:t>
            </a:r>
          </a:p>
          <a:p>
            <a:pPr marL="0" indent="0">
              <a:buNone/>
            </a:pPr>
            <a:endParaRPr lang="pl-PL" sz="3600" dirty="0" smtClean="0"/>
          </a:p>
          <a:p>
            <a:pPr marL="0" indent="0">
              <a:buNone/>
            </a:pPr>
            <a:r>
              <a:rPr lang="pl-PL" sz="3600" dirty="0" smtClean="0"/>
              <a:t>Oceniają </a:t>
            </a:r>
            <a:r>
              <a:rPr lang="pl-PL" sz="3600" dirty="0"/>
              <a:t>albo przez pryzmat hormonów, albo buntu, albo mody, albo presji, którą wywierają rówieśnicy, albo wszystkiego naraz.</a:t>
            </a:r>
          </a:p>
          <a:p>
            <a:pPr marL="0" indent="0">
              <a:buNone/>
            </a:pPr>
            <a:endParaRPr lang="pl-PL" sz="2800" dirty="0"/>
          </a:p>
        </p:txBody>
      </p:sp>
    </p:spTree>
    <p:extLst>
      <p:ext uri="{BB962C8B-B14F-4D97-AF65-F5344CB8AC3E}">
        <p14:creationId xmlns:p14="http://schemas.microsoft.com/office/powerpoint/2010/main" val="2556529042"/>
      </p:ext>
    </p:extLst>
  </p:cSld>
  <p:clrMapOvr>
    <a:masterClrMapping/>
  </p:clrMapOvr>
  <mc:AlternateContent xmlns:mc="http://schemas.openxmlformats.org/markup-compatibility/2006" xmlns:p14="http://schemas.microsoft.com/office/powerpoint/2010/main">
    <mc:Choice Requires="p14">
      <p:transition spd="slow" p14:dur="3000">
        <p:sndAc>
          <p:stSnd>
            <p:snd r:embed="rId2" name="camera.wav"/>
          </p:stSnd>
        </p:sndAc>
      </p:transition>
    </mc:Choice>
    <mc:Fallback xmlns="">
      <p:transition spd="slow">
        <p:sndAc>
          <p:stSnd>
            <p:snd r:embed="rId3" name="camera.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normAutofit/>
          </a:bodyPr>
          <a:lstStyle/>
          <a:p>
            <a:r>
              <a:rPr lang="pl-PL" sz="2400" dirty="0" smtClean="0">
                <a:solidFill>
                  <a:schemeClr val="accent6"/>
                </a:solidFill>
                <a:latin typeface="Berlin Sans FB Demi" panose="020E0802020502020306" pitchFamily="34" charset="0"/>
              </a:rPr>
              <a:t>Szkolenie</a:t>
            </a:r>
            <a:r>
              <a:rPr lang="pl-PL" sz="2400" dirty="0" smtClean="0">
                <a:solidFill>
                  <a:schemeClr val="accent6"/>
                </a:solidFill>
              </a:rPr>
              <a:t> </a:t>
            </a:r>
            <a:r>
              <a:rPr lang="pl-PL" sz="2400" dirty="0" smtClean="0">
                <a:solidFill>
                  <a:schemeClr val="accent6"/>
                </a:solidFill>
                <a:latin typeface="Berlin Sans FB Demi" panose="020E0802020502020306" pitchFamily="34" charset="0"/>
              </a:rPr>
              <a:t>dla rodziców- dzieci starsze</a:t>
            </a:r>
            <a:br>
              <a:rPr lang="pl-PL" sz="2400" dirty="0" smtClean="0">
                <a:solidFill>
                  <a:schemeClr val="accent6"/>
                </a:solidFill>
                <a:latin typeface="Berlin Sans FB Demi" panose="020E0802020502020306" pitchFamily="34" charset="0"/>
              </a:rPr>
            </a:br>
            <a:endParaRPr lang="pl-PL" sz="2400" dirty="0"/>
          </a:p>
        </p:txBody>
      </p:sp>
      <p:sp>
        <p:nvSpPr>
          <p:cNvPr id="5" name="Symbol zastępczy zawartości 4"/>
          <p:cNvSpPr>
            <a:spLocks noGrp="1"/>
          </p:cNvSpPr>
          <p:nvPr>
            <p:ph idx="1"/>
          </p:nvPr>
        </p:nvSpPr>
        <p:spPr/>
        <p:txBody>
          <a:bodyPr>
            <a:normAutofit fontScale="85000" lnSpcReduction="20000"/>
          </a:bodyPr>
          <a:lstStyle/>
          <a:p>
            <a:pPr marL="0" indent="0">
              <a:buNone/>
            </a:pPr>
            <a:r>
              <a:rPr lang="pl-PL" sz="2000" dirty="0"/>
              <a:t>Jest taki </a:t>
            </a:r>
            <a:r>
              <a:rPr lang="pl-PL" sz="2000" b="1" dirty="0">
                <a:solidFill>
                  <a:srgbClr val="7030A0"/>
                </a:solidFill>
              </a:rPr>
              <a:t>film „Uprowadzona”, </a:t>
            </a:r>
            <a:r>
              <a:rPr lang="pl-PL" sz="2000" dirty="0"/>
              <a:t>w którym ten temat jest bardzo dobrze pokazany. Główny bohater, ojciec, pracował w służbach specjalnych Stanów Zjednoczonych. Córka chce pojechać z koleżanką do Paryża. Wspiera ją matka, z którą mężczyzna jest rozwiedziony. Jego miłość wystawiona jest na próbę. Córka szantażuje go emocjonalnie. Ojciec, mimo że ma wiedzę o zorganizowanej przestępczości, o zagrożeniach, na które narażone są podróżujące dziewczyny, w końcu ulega, pozwala córce jechać. Szybko odkrywa, że w tej wyprawie nie chodzi o Paryż. Dziewczyna wraz z przyjaciółką jadą za ulubionym zespołem rockowym. Paryż jest tylko przystankiem. Dom, w którym mają się zatrzymać, jest pusty, ponieważ rodzina przyjaciółki wyjechała. Już na lotnisku namierza je naganiacz z przestępczej organizacji zajmującej się handlem kobietami. Widzimy naiwne dziewczątka, które opowiadają o sobie pierwszemu napotkanemu przystojnemu chłopakowi; że są same, w podróży, że jadą do domu, w którym nikogo nie ma. Obie zostają uprowadzone. Nie mają żadnych szans z wyrafinowaną, międzynarodową siatką przestępczą. Gdyby nie ojciec, jego wiedza, umiejętności, kontakty, ta podróż skończyłaby się dla jego córki fatalnie. Niestety, nie zdążył ocalić przyjaciółki. Ojciec ratuje córkę w bardzo dramatycznych okolicznościach, jak to w kinie akcji. W życiu takie happy endy raczej się nie zdarzają. To jest brutalny, przerażający film, niestety, nie tak daleki od realiów.</a:t>
            </a:r>
          </a:p>
        </p:txBody>
      </p:sp>
    </p:spTree>
    <p:extLst>
      <p:ext uri="{BB962C8B-B14F-4D97-AF65-F5344CB8AC3E}">
        <p14:creationId xmlns:p14="http://schemas.microsoft.com/office/powerpoint/2010/main" val="739549877"/>
      </p:ext>
    </p:extLst>
  </p:cSld>
  <p:clrMapOvr>
    <a:masterClrMapping/>
  </p:clrMapOvr>
  <mc:AlternateContent xmlns:mc="http://schemas.openxmlformats.org/markup-compatibility/2006" xmlns:p14="http://schemas.microsoft.com/office/powerpoint/2010/main">
    <mc:Choice Requires="p14">
      <p:transition spd="slow" p14:dur="3000">
        <p:sndAc>
          <p:stSnd>
            <p:snd r:embed="rId2" name="camera.wav"/>
          </p:stSnd>
        </p:sndAc>
      </p:transition>
    </mc:Choice>
    <mc:Fallback xmlns="">
      <p:transition spd="slow">
        <p:sndAc>
          <p:stSnd>
            <p:snd r:embed="rId3" name="camera.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dirty="0" smtClean="0">
                <a:solidFill>
                  <a:schemeClr val="accent6"/>
                </a:solidFill>
                <a:latin typeface="Berlin Sans FB Demi" panose="020E0802020502020306" pitchFamily="34" charset="0"/>
              </a:rPr>
              <a:t>Szkolenie</a:t>
            </a:r>
            <a:r>
              <a:rPr lang="pl-PL" sz="2400" dirty="0" smtClean="0">
                <a:solidFill>
                  <a:schemeClr val="accent6"/>
                </a:solidFill>
              </a:rPr>
              <a:t> </a:t>
            </a:r>
            <a:r>
              <a:rPr lang="pl-PL" sz="2400" dirty="0" smtClean="0">
                <a:solidFill>
                  <a:schemeClr val="accent6"/>
                </a:solidFill>
                <a:latin typeface="Berlin Sans FB Demi" panose="020E0802020502020306" pitchFamily="34" charset="0"/>
              </a:rPr>
              <a:t>dla rodziców- dzieci starsze</a:t>
            </a:r>
            <a:endParaRPr lang="pl-PL" sz="2400" dirty="0">
              <a:solidFill>
                <a:schemeClr val="accent6"/>
              </a:solidFill>
              <a:latin typeface="Berlin Sans FB Demi" panose="020E0802020502020306" pitchFamily="34" charset="0"/>
            </a:endParaRPr>
          </a:p>
        </p:txBody>
      </p:sp>
      <p:sp>
        <p:nvSpPr>
          <p:cNvPr id="3" name="Symbol zastępczy zawartości 2"/>
          <p:cNvSpPr>
            <a:spLocks noGrp="1"/>
          </p:cNvSpPr>
          <p:nvPr>
            <p:ph idx="1"/>
          </p:nvPr>
        </p:nvSpPr>
        <p:spPr/>
        <p:txBody>
          <a:bodyPr>
            <a:normAutofit fontScale="92500"/>
          </a:bodyPr>
          <a:lstStyle/>
          <a:p>
            <a:pPr marL="0" indent="0">
              <a:buNone/>
            </a:pPr>
            <a:r>
              <a:rPr lang="pl-PL" sz="2400" b="1" dirty="0">
                <a:solidFill>
                  <a:srgbClr val="7030A0"/>
                </a:solidFill>
              </a:rPr>
              <a:t>W tym filmie ogniskują się główne dylematy ojców. </a:t>
            </a:r>
            <a:endParaRPr lang="pl-PL" sz="2400" b="1" dirty="0" smtClean="0">
              <a:solidFill>
                <a:srgbClr val="7030A0"/>
              </a:solidFill>
            </a:endParaRPr>
          </a:p>
          <a:p>
            <a:pPr marL="0" indent="0">
              <a:buNone/>
            </a:pPr>
            <a:r>
              <a:rPr lang="pl-PL" sz="2400" b="1" dirty="0" smtClean="0">
                <a:solidFill>
                  <a:srgbClr val="7030A0"/>
                </a:solidFill>
              </a:rPr>
              <a:t>Filmowy </a:t>
            </a:r>
            <a:r>
              <a:rPr lang="pl-PL" sz="2400" b="1" dirty="0">
                <a:solidFill>
                  <a:srgbClr val="7030A0"/>
                </a:solidFill>
              </a:rPr>
              <a:t>ojciec wie, że to jest niebezpieczna podróż. Mówi: „Wiem, co się dzieje na świecie”, „Pojadę z wami”, „Nie pozwolę, żebyś ryzykowała swoim życiem”. </a:t>
            </a:r>
            <a:endParaRPr lang="pl-PL" sz="2400" b="1" dirty="0" smtClean="0">
              <a:solidFill>
                <a:srgbClr val="7030A0"/>
              </a:solidFill>
            </a:endParaRPr>
          </a:p>
          <a:p>
            <a:pPr marL="0" indent="0">
              <a:buNone/>
            </a:pPr>
            <a:r>
              <a:rPr lang="pl-PL" sz="2400" b="1" dirty="0" smtClean="0">
                <a:solidFill>
                  <a:srgbClr val="7030A0"/>
                </a:solidFill>
              </a:rPr>
              <a:t>Gdy </a:t>
            </a:r>
            <a:r>
              <a:rPr lang="pl-PL" sz="2400" b="1" dirty="0">
                <a:solidFill>
                  <a:srgbClr val="7030A0"/>
                </a:solidFill>
              </a:rPr>
              <a:t>w końcu pod presją godzi się na wyjazd córki, prosi, aby zadzwoniła po wylądowaniu w Paryżu i codziennie dzwoniła przed snem. Prosi o adres miejsca, gdzie dziewczyny planują się zatrzymać. Niestety, nie spotyka się ze zrozumieniem otoczenia. Słyszy, że ma obsesję, że nie może trzymać córki na smyczy, bo ją utraci. „Daj jej zasmakować życia”. „Niech poznaje świat”.</a:t>
            </a:r>
            <a:endParaRPr lang="pl-PL" sz="2400" dirty="0">
              <a:solidFill>
                <a:srgbClr val="7030A0"/>
              </a:solidFill>
            </a:endParaRPr>
          </a:p>
        </p:txBody>
      </p:sp>
    </p:spTree>
    <p:extLst>
      <p:ext uri="{BB962C8B-B14F-4D97-AF65-F5344CB8AC3E}">
        <p14:creationId xmlns:p14="http://schemas.microsoft.com/office/powerpoint/2010/main" val="138888891"/>
      </p:ext>
    </p:extLst>
  </p:cSld>
  <p:clrMapOvr>
    <a:masterClrMapping/>
  </p:clrMapOvr>
  <mc:AlternateContent xmlns:mc="http://schemas.openxmlformats.org/markup-compatibility/2006" xmlns:p14="http://schemas.microsoft.com/office/powerpoint/2010/main">
    <mc:Choice Requires="p14">
      <p:transition spd="slow" p14:dur="3000">
        <p:sndAc>
          <p:stSnd>
            <p:snd r:embed="rId2" name="camera.wav"/>
          </p:stSnd>
        </p:sndAc>
      </p:transition>
    </mc:Choice>
    <mc:Fallback xmlns="">
      <p:transition spd="slow">
        <p:sndAc>
          <p:stSnd>
            <p:snd r:embed="rId3" name="camera.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dirty="0" smtClean="0">
                <a:solidFill>
                  <a:schemeClr val="accent6"/>
                </a:solidFill>
                <a:latin typeface="Berlin Sans FB Demi" panose="020E0802020502020306" pitchFamily="34" charset="0"/>
              </a:rPr>
              <a:t>Szkolenie</a:t>
            </a:r>
            <a:r>
              <a:rPr lang="pl-PL" sz="2400" dirty="0" smtClean="0">
                <a:solidFill>
                  <a:schemeClr val="accent6"/>
                </a:solidFill>
              </a:rPr>
              <a:t> </a:t>
            </a:r>
            <a:r>
              <a:rPr lang="pl-PL" sz="2400" dirty="0" smtClean="0">
                <a:solidFill>
                  <a:schemeClr val="accent6"/>
                </a:solidFill>
                <a:latin typeface="Berlin Sans FB Demi" panose="020E0802020502020306" pitchFamily="34" charset="0"/>
              </a:rPr>
              <a:t>dla rodziców- dzieci starsze</a:t>
            </a:r>
            <a:br>
              <a:rPr lang="pl-PL" sz="2400" dirty="0" smtClean="0">
                <a:solidFill>
                  <a:schemeClr val="accent6"/>
                </a:solidFill>
                <a:latin typeface="Berlin Sans FB Demi" panose="020E0802020502020306" pitchFamily="34" charset="0"/>
              </a:rPr>
            </a:br>
            <a:endParaRPr lang="pl-PL" sz="2400" dirty="0"/>
          </a:p>
        </p:txBody>
      </p:sp>
      <p:sp>
        <p:nvSpPr>
          <p:cNvPr id="3" name="Symbol zastępczy zawartości 2"/>
          <p:cNvSpPr>
            <a:spLocks noGrp="1"/>
          </p:cNvSpPr>
          <p:nvPr>
            <p:ph idx="1"/>
          </p:nvPr>
        </p:nvSpPr>
        <p:spPr/>
        <p:txBody>
          <a:bodyPr>
            <a:normAutofit fontScale="92500" lnSpcReduction="10000"/>
          </a:bodyPr>
          <a:lstStyle/>
          <a:p>
            <a:pPr marL="0" indent="0">
              <a:buNone/>
            </a:pPr>
            <a:r>
              <a:rPr lang="pl-PL" sz="2400" dirty="0"/>
              <a:t>Młodzi ludzie nie zdają sobie sprawy z wyzwań, z ryzyka. Na nieszczęście mają często wygórowane wyobrażenia na temat swoich możliwości, siły, przebiegłości. To jest bardzo trudny okres w rozwoju młodego człowieka. Ojciec w tym momencie występuje w roli strażnika, opiekuna, który nie tylko wyznacza granice, lecz także chroni dzieci. Zostawienie ich samym sobie jest jak porzucenie na środku rozszalałego oceanu. Młodzi ludzie potrzebują latarni morskiej, doświadczonych żeglarzy, wiedzy na temat zasad ratowania się. Jakiś czas temu rozmawiałem z młodą kobietą, która wieczorem poszła do lokalu, żeby się odprężyć. Wypiła drinka i film jej się urwał. Pamięta coś jak przez mgłę. Na pewno było usiłowanie gwałtu. Niestety, to są realne zagrożenia, istnieją o krok.</a:t>
            </a:r>
          </a:p>
          <a:p>
            <a:pPr marL="0" indent="0">
              <a:buNone/>
            </a:pPr>
            <a:endParaRPr lang="pl-PL" sz="2400" dirty="0"/>
          </a:p>
        </p:txBody>
      </p:sp>
    </p:spTree>
    <p:extLst>
      <p:ext uri="{BB962C8B-B14F-4D97-AF65-F5344CB8AC3E}">
        <p14:creationId xmlns:p14="http://schemas.microsoft.com/office/powerpoint/2010/main" val="1562254124"/>
      </p:ext>
    </p:extLst>
  </p:cSld>
  <p:clrMapOvr>
    <a:masterClrMapping/>
  </p:clrMapOvr>
  <mc:AlternateContent xmlns:mc="http://schemas.openxmlformats.org/markup-compatibility/2006" xmlns:p14="http://schemas.microsoft.com/office/powerpoint/2010/main">
    <mc:Choice Requires="p14">
      <p:transition spd="slow" p14:dur="3000">
        <p:sndAc>
          <p:stSnd>
            <p:snd r:embed="rId2" name="camera.wav"/>
          </p:stSnd>
        </p:sndAc>
      </p:transition>
    </mc:Choice>
    <mc:Fallback xmlns="">
      <p:transition spd="slow">
        <p:sndAc>
          <p:stSnd>
            <p:snd r:embed="rId3" name="camera.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dirty="0" smtClean="0">
                <a:solidFill>
                  <a:schemeClr val="accent6"/>
                </a:solidFill>
                <a:latin typeface="Berlin Sans FB Demi" panose="020E0802020502020306" pitchFamily="34" charset="0"/>
              </a:rPr>
              <a:t>Szkolenie</a:t>
            </a:r>
            <a:r>
              <a:rPr lang="pl-PL" sz="2400" dirty="0" smtClean="0">
                <a:solidFill>
                  <a:schemeClr val="accent6"/>
                </a:solidFill>
              </a:rPr>
              <a:t> </a:t>
            </a:r>
            <a:r>
              <a:rPr lang="pl-PL" sz="2400" dirty="0" smtClean="0">
                <a:solidFill>
                  <a:schemeClr val="accent6"/>
                </a:solidFill>
                <a:latin typeface="Berlin Sans FB Demi" panose="020E0802020502020306" pitchFamily="34" charset="0"/>
              </a:rPr>
              <a:t>dla rodziców- dzieci starsze</a:t>
            </a:r>
            <a:br>
              <a:rPr lang="pl-PL" sz="2400" dirty="0" smtClean="0">
                <a:solidFill>
                  <a:schemeClr val="accent6"/>
                </a:solidFill>
                <a:latin typeface="Berlin Sans FB Demi" panose="020E0802020502020306" pitchFamily="34" charset="0"/>
              </a:rPr>
            </a:br>
            <a:endParaRPr lang="pl-PL" sz="2400"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pl-PL" sz="2400" b="1" dirty="0">
                <a:solidFill>
                  <a:srgbClr val="7030A0"/>
                </a:solidFill>
              </a:rPr>
              <a:t>W jaki sposób kontrolować bez stosowania przemocy, bez nadużywania władzy?</a:t>
            </a:r>
            <a:r>
              <a:rPr lang="pl-PL" sz="2400" dirty="0">
                <a:solidFill>
                  <a:srgbClr val="7030A0"/>
                </a:solidFill>
              </a:rPr>
              <a:t/>
            </a:r>
            <a:br>
              <a:rPr lang="pl-PL" sz="2400" dirty="0">
                <a:solidFill>
                  <a:srgbClr val="7030A0"/>
                </a:solidFill>
              </a:rPr>
            </a:br>
            <a:r>
              <a:rPr lang="pl-PL" sz="2400" dirty="0"/>
              <a:t>Dorastające dzieci szukają niezależności, wolności. Wszędzie tam, gdzie ich eksperymenty nie stanowią zagrożenia – na przykład nowa fryzura, nowy styl ubierania się, nowa dieta – nie ma konieczności ustalania restrykcyjnych ram. Tu, gdzie można, trzeba dawać wolność. Natomiast w sposób zdecydowany reagować wszędzie tam, gdzie eksperymenty mogłyby szkodzić. Alkohol, narkotyki, wyjazdy w nieznane są takimi zagrożeniami. Niestety, Polska jest krajem przerzutowym między Wschodem a Zachodem, Północą a Południem, jeśli chodzi o handel żywym towarem – kobietami, dziećmi. Gdyby córka przyjęła zbyt niefrasobliwą postawę, zadbałbym o dostarczenie jej danych dotyczących liczby zaginięć w ciągu roku w Polsce.</a:t>
            </a:r>
          </a:p>
        </p:txBody>
      </p:sp>
    </p:spTree>
    <p:extLst>
      <p:ext uri="{BB962C8B-B14F-4D97-AF65-F5344CB8AC3E}">
        <p14:creationId xmlns:p14="http://schemas.microsoft.com/office/powerpoint/2010/main" val="170175359"/>
      </p:ext>
    </p:extLst>
  </p:cSld>
  <p:clrMapOvr>
    <a:masterClrMapping/>
  </p:clrMapOvr>
  <mc:AlternateContent xmlns:mc="http://schemas.openxmlformats.org/markup-compatibility/2006" xmlns:p14="http://schemas.microsoft.com/office/powerpoint/2010/main">
    <mc:Choice Requires="p14">
      <p:transition spd="slow" p14:dur="3000">
        <p:sndAc>
          <p:stSnd>
            <p:snd r:embed="rId2" name="camera.wav"/>
          </p:stSnd>
        </p:sndAc>
      </p:transition>
    </mc:Choice>
    <mc:Fallback xmlns="">
      <p:transition spd="slow">
        <p:sndAc>
          <p:stSnd>
            <p:snd r:embed="rId3" name="camera.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dirty="0" smtClean="0">
                <a:solidFill>
                  <a:schemeClr val="accent6"/>
                </a:solidFill>
                <a:latin typeface="Berlin Sans FB Demi" panose="020E0802020502020306" pitchFamily="34" charset="0"/>
              </a:rPr>
              <a:t>Szkolenie</a:t>
            </a:r>
            <a:r>
              <a:rPr lang="pl-PL" sz="2400" dirty="0" smtClean="0">
                <a:solidFill>
                  <a:schemeClr val="accent6"/>
                </a:solidFill>
              </a:rPr>
              <a:t> </a:t>
            </a:r>
            <a:r>
              <a:rPr lang="pl-PL" sz="2400" dirty="0" smtClean="0">
                <a:solidFill>
                  <a:schemeClr val="accent6"/>
                </a:solidFill>
                <a:latin typeface="Berlin Sans FB Demi" panose="020E0802020502020306" pitchFamily="34" charset="0"/>
              </a:rPr>
              <a:t>dla rodziców- dzieci starsze</a:t>
            </a:r>
            <a:br>
              <a:rPr lang="pl-PL" sz="2400" dirty="0" smtClean="0">
                <a:solidFill>
                  <a:schemeClr val="accent6"/>
                </a:solidFill>
                <a:latin typeface="Berlin Sans FB Demi" panose="020E0802020502020306" pitchFamily="34" charset="0"/>
              </a:rPr>
            </a:br>
            <a:endParaRPr lang="pl-PL" sz="2400" dirty="0"/>
          </a:p>
        </p:txBody>
      </p:sp>
      <p:sp>
        <p:nvSpPr>
          <p:cNvPr id="3" name="Symbol zastępczy zawartości 2"/>
          <p:cNvSpPr>
            <a:spLocks noGrp="1"/>
          </p:cNvSpPr>
          <p:nvPr>
            <p:ph idx="1"/>
          </p:nvPr>
        </p:nvSpPr>
        <p:spPr/>
        <p:txBody>
          <a:bodyPr>
            <a:normAutofit fontScale="85000" lnSpcReduction="20000"/>
          </a:bodyPr>
          <a:lstStyle/>
          <a:p>
            <a:pPr marL="0" indent="0">
              <a:buNone/>
            </a:pPr>
            <a:r>
              <a:rPr lang="pl-PL" sz="2400" b="1" dirty="0">
                <a:solidFill>
                  <a:srgbClr val="7030A0"/>
                </a:solidFill>
              </a:rPr>
              <a:t>Następny temat to pornografia. Dorastające dzieci mają dostęp do wszystkiego poprzez Internet. Są oczywiście zabezpieczenia, ale wystarczy pójść do kolegi i temat jest odbezpieczony.</a:t>
            </a:r>
            <a:br>
              <a:rPr lang="pl-PL" sz="2400" b="1" dirty="0">
                <a:solidFill>
                  <a:srgbClr val="7030A0"/>
                </a:solidFill>
              </a:rPr>
            </a:br>
            <a:r>
              <a:rPr lang="pl-PL" sz="2400" dirty="0"/>
              <a:t>Nastolatek nie jest w stanie zintegrować swojej seksualności w sposób dojrzały. Pornografia jest dla niego jak narkotyk, ponieważ trafia na bardzo podatny grunt. Podczas burzy hormonalnej wszystko kojarzy się z seksem. Pornografia rozbudza tę sferę jeszcze bardziej. Wciąga, uzależnia. Gdyby użyć porównania do toru wyścigowego – biologiczna seksualność mknie z ogromną prędkością, psychika pozostaje z tyłu, nie nadąża. Pornografia angażuje ewolucyjnie pierwotne obszary systemu nerwowego. Reszta jest blokowana. Uwaga nakierowana jest na ekscytację, pobudzenie i mechaniczne rozładowanie. To może rozładowywać stres i napięcie, być ucieczką od codziennej szarzyzny, od szkoły. Wydaje się bardzo atrakcyjne, jednak w późniejszym życiu w sposób dramatyczny rzutuje na relacje.</a:t>
            </a:r>
          </a:p>
          <a:p>
            <a:pPr marL="0" indent="0">
              <a:buNone/>
            </a:pPr>
            <a:endParaRPr lang="pl-PL" sz="2400" dirty="0"/>
          </a:p>
        </p:txBody>
      </p:sp>
    </p:spTree>
    <p:extLst>
      <p:ext uri="{BB962C8B-B14F-4D97-AF65-F5344CB8AC3E}">
        <p14:creationId xmlns:p14="http://schemas.microsoft.com/office/powerpoint/2010/main" val="3474464699"/>
      </p:ext>
    </p:extLst>
  </p:cSld>
  <p:clrMapOvr>
    <a:masterClrMapping/>
  </p:clrMapOvr>
  <mc:AlternateContent xmlns:mc="http://schemas.openxmlformats.org/markup-compatibility/2006" xmlns:p14="http://schemas.microsoft.com/office/powerpoint/2010/main">
    <mc:Choice Requires="p14">
      <p:transition spd="slow" p14:dur="3000">
        <p:sndAc>
          <p:stSnd>
            <p:snd r:embed="rId2" name="camera.wav"/>
          </p:stSnd>
        </p:sndAc>
      </p:transition>
    </mc:Choice>
    <mc:Fallback xmlns="">
      <p:transition spd="slow">
        <p:sndAc>
          <p:stSnd>
            <p:snd r:embed="rId3" name="camera.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normAutofit/>
          </a:bodyPr>
          <a:lstStyle/>
          <a:p>
            <a:r>
              <a:rPr lang="pl-PL" sz="2400" dirty="0" smtClean="0">
                <a:solidFill>
                  <a:schemeClr val="accent6"/>
                </a:solidFill>
                <a:latin typeface="Berlin Sans FB Demi" panose="020E0802020502020306" pitchFamily="34" charset="0"/>
              </a:rPr>
              <a:t>Szkolenie</a:t>
            </a:r>
            <a:r>
              <a:rPr lang="pl-PL" sz="2400" dirty="0" smtClean="0">
                <a:solidFill>
                  <a:schemeClr val="accent6"/>
                </a:solidFill>
              </a:rPr>
              <a:t> </a:t>
            </a:r>
            <a:r>
              <a:rPr lang="pl-PL" sz="2400" dirty="0" smtClean="0">
                <a:solidFill>
                  <a:schemeClr val="accent6"/>
                </a:solidFill>
                <a:latin typeface="Berlin Sans FB Demi" panose="020E0802020502020306" pitchFamily="34" charset="0"/>
              </a:rPr>
              <a:t>dla rodziców- dzieci starsze</a:t>
            </a:r>
            <a:br>
              <a:rPr lang="pl-PL" sz="2400" dirty="0" smtClean="0">
                <a:solidFill>
                  <a:schemeClr val="accent6"/>
                </a:solidFill>
                <a:latin typeface="Berlin Sans FB Demi" panose="020E0802020502020306" pitchFamily="34" charset="0"/>
              </a:rPr>
            </a:br>
            <a:endParaRPr lang="pl-PL" sz="2400" dirty="0"/>
          </a:p>
        </p:txBody>
      </p:sp>
      <p:sp>
        <p:nvSpPr>
          <p:cNvPr id="5" name="Symbol zastępczy zawartości 4"/>
          <p:cNvSpPr>
            <a:spLocks noGrp="1"/>
          </p:cNvSpPr>
          <p:nvPr>
            <p:ph idx="1"/>
          </p:nvPr>
        </p:nvSpPr>
        <p:spPr/>
        <p:txBody>
          <a:bodyPr>
            <a:normAutofit fontScale="92500" lnSpcReduction="20000"/>
          </a:bodyPr>
          <a:lstStyle/>
          <a:p>
            <a:pPr marL="0" indent="0">
              <a:buNone/>
            </a:pPr>
            <a:r>
              <a:rPr lang="pl-PL" sz="2400" b="1" dirty="0">
                <a:solidFill>
                  <a:srgbClr val="7030A0"/>
                </a:solidFill>
              </a:rPr>
              <a:t>W jaki sposób?</a:t>
            </a:r>
            <a:r>
              <a:rPr lang="pl-PL" sz="2400" dirty="0">
                <a:solidFill>
                  <a:srgbClr val="7030A0"/>
                </a:solidFill>
              </a:rPr>
              <a:t/>
            </a:r>
            <a:br>
              <a:rPr lang="pl-PL" sz="2400" dirty="0">
                <a:solidFill>
                  <a:srgbClr val="7030A0"/>
                </a:solidFill>
              </a:rPr>
            </a:br>
            <a:r>
              <a:rPr lang="pl-PL" sz="2400" dirty="0"/>
              <a:t>Ta sfera za bardzo dominuje. Mężczyzna uzależniony od pornografii przestaje widzieć w kobiecie człowieka. Widzi tylko to, co się dzieje. Żyje w schemacie: pobudzenie, rozładowanie, pobudzenie, rozładowanie. Marne szanse na rozwinięcie prawdziwej bliskości, emocjonalności, czułości, serdeczności. Z czasem potrzebuje coraz silniejszej, coraz bardziej udziwnionej stymulacji. Używa kobiet, które mają spełniać jego wyrafinowane zachcianki. Znam parę, która się rozstała, ponieważ jemu nie wystarczyło to, że się rozumieli, że było im ze sobą dobrze, bezpiecznie, seks się udawał. On chciał mocniejszych, intensywniejszych doznań. Właśnie takie pragnienia bardzo często są efektem </a:t>
            </a:r>
            <a:r>
              <a:rPr lang="pl-PL" sz="2400" dirty="0" err="1"/>
              <a:t>przestymulowania</a:t>
            </a:r>
            <a:r>
              <a:rPr lang="pl-PL" sz="2400" dirty="0"/>
              <a:t> w okresie dojrzewania.</a:t>
            </a:r>
          </a:p>
          <a:p>
            <a:pPr marL="0" indent="0">
              <a:buNone/>
            </a:pPr>
            <a:endParaRPr lang="pl-PL" sz="2400" dirty="0"/>
          </a:p>
        </p:txBody>
      </p:sp>
    </p:spTree>
    <p:extLst>
      <p:ext uri="{BB962C8B-B14F-4D97-AF65-F5344CB8AC3E}">
        <p14:creationId xmlns:p14="http://schemas.microsoft.com/office/powerpoint/2010/main" val="1253766404"/>
      </p:ext>
    </p:extLst>
  </p:cSld>
  <p:clrMapOvr>
    <a:masterClrMapping/>
  </p:clrMapOvr>
  <mc:AlternateContent xmlns:mc="http://schemas.openxmlformats.org/markup-compatibility/2006" xmlns:p14="http://schemas.microsoft.com/office/powerpoint/2010/main">
    <mc:Choice Requires="p14">
      <p:transition spd="slow" p14:dur="3000">
        <p:sndAc>
          <p:stSnd>
            <p:snd r:embed="rId2" name="camera.wav"/>
          </p:stSnd>
        </p:sndAc>
      </p:transition>
    </mc:Choice>
    <mc:Fallback xmlns="">
      <p:transition spd="slow">
        <p:sndAc>
          <p:stSnd>
            <p:snd r:embed="rId3" name="camera.wav"/>
          </p:stSnd>
        </p:sndAc>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gaty">
  <a:themeElements>
    <a:clrScheme name="Bogaty">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gaty">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72</TotalTime>
  <Words>963</Words>
  <Application>Microsoft Office PowerPoint</Application>
  <PresentationFormat>Pokaz na ekranie (4:3)</PresentationFormat>
  <Paragraphs>42</Paragraphs>
  <Slides>15</Slides>
  <Notes>0</Notes>
  <HiddenSlides>0</HiddenSlides>
  <MMClips>0</MMClips>
  <ScaleCrop>false</ScaleCrop>
  <HeadingPairs>
    <vt:vector size="4" baseType="variant">
      <vt:variant>
        <vt:lpstr>Motyw</vt:lpstr>
      </vt:variant>
      <vt:variant>
        <vt:i4>1</vt:i4>
      </vt:variant>
      <vt:variant>
        <vt:lpstr>Tytuły slajdów</vt:lpstr>
      </vt:variant>
      <vt:variant>
        <vt:i4>15</vt:i4>
      </vt:variant>
    </vt:vector>
  </HeadingPairs>
  <TitlesOfParts>
    <vt:vector size="16" baseType="lpstr">
      <vt:lpstr>Bogaty</vt:lpstr>
      <vt:lpstr>Sposoby reagowania rodzica w sytuacjach trudnych  i konfliktowych z dzieckiem. Cz. II</vt:lpstr>
      <vt:lpstr>Szkolenie dla rodziców- dzieci starsze </vt:lpstr>
      <vt:lpstr>Szkolenie dla rodziców- dzieci starsze</vt:lpstr>
      <vt:lpstr>Szkolenie dla rodziców- dzieci starsze </vt:lpstr>
      <vt:lpstr>Szkolenie dla rodziców- dzieci starsze</vt:lpstr>
      <vt:lpstr>Szkolenie dla rodziców- dzieci starsze </vt:lpstr>
      <vt:lpstr>Szkolenie dla rodziców- dzieci starsze </vt:lpstr>
      <vt:lpstr>Szkolenie dla rodziców- dzieci starsze </vt:lpstr>
      <vt:lpstr>Szkolenie dla rodziców- dzieci starsze </vt:lpstr>
      <vt:lpstr>Szkolenie dla rodziców- dzieci starsze </vt:lpstr>
      <vt:lpstr>Szkolenie dla rodziców- dzieci starsze </vt:lpstr>
      <vt:lpstr>Szkolenie dla rodziców- dzieci starsze </vt:lpstr>
      <vt:lpstr>Szkolenie dla rodziców- dzieci starsze </vt:lpstr>
      <vt:lpstr>Szkolenie dla rodziców- dzieci starsze </vt:lpstr>
      <vt:lpstr>Szkolenie dla rodziców- dzieci starsze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Szkolenie dla rodziców- dzieci starsze</dc:title>
  <dc:creator>Sebastian</dc:creator>
  <cp:lastModifiedBy>Sebastian</cp:lastModifiedBy>
  <cp:revision>14</cp:revision>
  <dcterms:created xsi:type="dcterms:W3CDTF">2020-12-09T07:34:54Z</dcterms:created>
  <dcterms:modified xsi:type="dcterms:W3CDTF">2020-12-09T08:55:23Z</dcterms:modified>
</cp:coreProperties>
</file>