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74" r:id="rId4"/>
    <p:sldId id="259" r:id="rId5"/>
    <p:sldId id="260" r:id="rId6"/>
    <p:sldId id="279" r:id="rId7"/>
    <p:sldId id="265" r:id="rId8"/>
    <p:sldId id="266" r:id="rId9"/>
    <p:sldId id="262" r:id="rId10"/>
    <p:sldId id="263" r:id="rId11"/>
    <p:sldId id="264" r:id="rId12"/>
    <p:sldId id="275" r:id="rId13"/>
    <p:sldId id="272" r:id="rId14"/>
    <p:sldId id="276" r:id="rId15"/>
    <p:sldId id="267" r:id="rId16"/>
    <p:sldId id="277" r:id="rId17"/>
    <p:sldId id="278" r:id="rId18"/>
    <p:sldId id="269" r:id="rId19"/>
    <p:sldId id="268" r:id="rId20"/>
    <p:sldId id="270" r:id="rId21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6395" autoAdjust="0"/>
  </p:normalViewPr>
  <p:slideViewPr>
    <p:cSldViewPr snapToGrid="0">
      <p:cViewPr varScale="1">
        <p:scale>
          <a:sx n="112" d="100"/>
          <a:sy n="112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50CE4-E718-4561-BC12-1650744B6A1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8920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4DD64-7EE1-4859-B355-BEAA227163C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33202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AAB4-FEC5-4201-8A5F-27C46574B6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490424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BB5D0-0754-4D43-9826-50C51165166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16832342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A8A6B-BD6B-4520-8A7A-D1D9FF08AA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4463968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4982-D10B-47B2-BD02-614076B8AFB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14084936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6BB72-8729-4F26-B323-94883FD1A13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40797481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EE11-6CD8-4A6E-B495-82F8914192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9950670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D4001-DD50-46CC-931B-EF3742D5791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39239181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3D5D3-AF8D-4D00-BEEE-44377007CA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34709104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C78C-6CC8-4DA4-B9BA-50433DFCC41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77589754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51D3B-0758-41AE-87E9-BEB8BE097D1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81476017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294D0-CC40-493D-B0F7-85D261C77CE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4284628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opracowanie: B. Fidelus, J. Lipińska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2D23FD-7C8A-4C1D-AF31-8D5DD3B12C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dz.wcies.edu.pl/index.php/indywidualne-konsultacje-z-doradcami-zawodowymi" TargetMode="External"/><Relationship Id="rId2" Type="http://schemas.openxmlformats.org/officeDocument/2006/relationships/hyperlink" Target="https://www.kuratorium.waw.pl/pl/rodzice-i-uczniowie/pomoc-psychologiczno-p/16127,Wykaz-publicznych-i-niepublicznych-poradni-psychologiczno-pedagogicznych-w-tym-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idmpm.blogspot.com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atorium.waw.pl/pl/dyrektor-i-nauczyciel/informacje-biezace/16316,Wykaz-zawodow-wiedzy-artystycznych-i-sportowych-2022-r.html" TargetMode="External"/><Relationship Id="rId2" Type="http://schemas.openxmlformats.org/officeDocument/2006/relationships/hyperlink" Target="https://www.kuratorium.waw.pl/pl/rodzice-i-uczniowie/rekrutacja-do-szkol/16251,Terminy-przeprowadzania-postepowania-rekrutacyjnego-i-postepowania-uzupelniajac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uratorium.waw.pl/" TargetMode="External"/><Relationship Id="rId7" Type="http://schemas.openxmlformats.org/officeDocument/2006/relationships/hyperlink" Target="https://barometrzawodow.pl/" TargetMode="External"/><Relationship Id="rId2" Type="http://schemas.openxmlformats.org/officeDocument/2006/relationships/hyperlink" Target="https://www.gov.pl/web/edukac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spo.men.gov.pl/" TargetMode="External"/><Relationship Id="rId5" Type="http://schemas.openxmlformats.org/officeDocument/2006/relationships/hyperlink" Target="https://www.oke.waw.pl/" TargetMode="External"/><Relationship Id="rId4" Type="http://schemas.openxmlformats.org/officeDocument/2006/relationships/hyperlink" Target="https://www.ore.edu.p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5129" y="1909482"/>
            <a:ext cx="8175812" cy="4840942"/>
          </a:xfrm>
        </p:spPr>
        <p:txBody>
          <a:bodyPr>
            <a:noAutofit/>
          </a:bodyPr>
          <a:lstStyle/>
          <a:p>
            <a:r>
              <a:rPr lang="pl-PL" sz="6000" dirty="0" smtClean="0"/>
              <a:t>Rekrutacja do szkół ponadpodstawowych 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dirty="0" smtClean="0"/>
              <a:t>przewodnik dla Rodziców</a:t>
            </a:r>
            <a:endParaRPr lang="en-US" sz="60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2AAB4-FEC5-4201-8A5F-27C46574B6F3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7740753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6240" y="1755095"/>
            <a:ext cx="8229600" cy="1143000"/>
          </a:xfrm>
        </p:spPr>
        <p:txBody>
          <a:bodyPr/>
          <a:lstStyle/>
          <a:p>
            <a:r>
              <a:rPr lang="pl-PL" dirty="0" smtClean="0"/>
              <a:t>O tym warto wiedzieć:</a:t>
            </a:r>
            <a:endParaRPr lang="en-US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6240" y="2767150"/>
            <a:ext cx="8229600" cy="4525963"/>
          </a:xfrm>
        </p:spPr>
        <p:txBody>
          <a:bodyPr/>
          <a:lstStyle/>
          <a:p>
            <a:pPr algn="just"/>
            <a:r>
              <a:rPr lang="pl-PL" sz="1800" dirty="0"/>
              <a:t>Osoba przyjęta do </a:t>
            </a:r>
            <a:r>
              <a:rPr lang="pl-PL" sz="1800" dirty="0" smtClean="0"/>
              <a:t>technikum </a:t>
            </a:r>
            <a:r>
              <a:rPr lang="pl-PL" sz="1800" dirty="0"/>
              <a:t>musi spełnić warunek przedłożenia zaświadczenia lekarskiego potwierdzającego brak przeciwskazań do podjęcia nauki w </a:t>
            </a:r>
            <a:r>
              <a:rPr lang="pl-PL" sz="1800" dirty="0" smtClean="0"/>
              <a:t>zawodzie.</a:t>
            </a:r>
          </a:p>
          <a:p>
            <a:pPr algn="just"/>
            <a:r>
              <a:rPr lang="pl-PL" sz="1800" dirty="0" smtClean="0"/>
              <a:t>Uczeń technikum zdaje egzaminy </a:t>
            </a:r>
            <a:r>
              <a:rPr lang="pl-PL" sz="1800" dirty="0"/>
              <a:t>potwierdzające kwalifikację w zawodzie – </a:t>
            </a:r>
            <a:r>
              <a:rPr lang="pl-PL" sz="1800" dirty="0" smtClean="0"/>
              <a:t>ich liczba zależy </a:t>
            </a:r>
            <a:r>
              <a:rPr lang="pl-PL" sz="1800" dirty="0"/>
              <a:t>od liczby kwalifikacji dla nauczanego </a:t>
            </a:r>
            <a:r>
              <a:rPr lang="pl-PL" sz="1800" dirty="0" smtClean="0"/>
              <a:t>zawodu.</a:t>
            </a:r>
          </a:p>
          <a:p>
            <a:pPr algn="just"/>
            <a:r>
              <a:rPr lang="pl-PL" sz="1800" dirty="0" smtClean="0"/>
              <a:t>Egzamin zawodowy obejmuje część praktyczną i teoretyczną. Pozytywny rezultat oznacza uzyskanie w części pisemnej przynajmniej 50%, w części praktycznej – 75%.</a:t>
            </a:r>
            <a:endParaRPr lang="en-US" sz="1800" dirty="0"/>
          </a:p>
          <a:p>
            <a:pPr algn="just"/>
            <a:r>
              <a:rPr lang="pl-PL" sz="1800" dirty="0" smtClean="0"/>
              <a:t>Zasady dotyczące egzaminu maturalnego są inne niż dla absolwentów liceum ogólnokształcącego: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sz="1800" dirty="0" smtClean="0"/>
              <a:t>posiadacz </a:t>
            </a:r>
            <a:r>
              <a:rPr lang="pl-PL" sz="1800" dirty="0"/>
              <a:t>dyplomu </a:t>
            </a:r>
            <a:r>
              <a:rPr lang="pl-PL" sz="1800" dirty="0" smtClean="0"/>
              <a:t>zawodowego </a:t>
            </a:r>
            <a:r>
              <a:rPr lang="pl-PL" sz="1800" dirty="0"/>
              <a:t>w zawodzie nauczanym na poziomie technika </a:t>
            </a:r>
            <a:r>
              <a:rPr lang="pl-PL" sz="1800" dirty="0" smtClean="0"/>
              <a:t>otrzyma świadectwo </a:t>
            </a:r>
            <a:r>
              <a:rPr lang="pl-PL" sz="1800" dirty="0"/>
              <a:t>dojrzałości przez zdanie egzaminu maturalnego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z </a:t>
            </a:r>
            <a:r>
              <a:rPr lang="pl-PL" sz="1800" dirty="0"/>
              <a:t>przedmiotów </a:t>
            </a:r>
            <a:r>
              <a:rPr lang="pl-PL" sz="1800" dirty="0" smtClean="0"/>
              <a:t>obowiązkowych (bez obowiązku zdawania egzaminu </a:t>
            </a:r>
            <a:br>
              <a:rPr lang="pl-PL" sz="1800" dirty="0" smtClean="0"/>
            </a:br>
            <a:r>
              <a:rPr lang="pl-PL" sz="1800" dirty="0" smtClean="0"/>
              <a:t>z przedmiotu dodatkowego).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572807"/>
      </p:ext>
    </p:extLst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728969"/>
            <a:ext cx="8229600" cy="1143000"/>
          </a:xfrm>
        </p:spPr>
        <p:txBody>
          <a:bodyPr/>
          <a:lstStyle/>
          <a:p>
            <a:r>
              <a:rPr lang="pl-PL" dirty="0" smtClean="0"/>
              <a:t>Nauka w branżowej szkole </a:t>
            </a:r>
            <a:r>
              <a:rPr lang="pl-PL" dirty="0"/>
              <a:t>I </a:t>
            </a:r>
            <a:r>
              <a:rPr lang="pl-PL" dirty="0" smtClean="0"/>
              <a:t>stopnia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93964" y="2766401"/>
            <a:ext cx="7992836" cy="385211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Pozwoli na: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 smtClean="0"/>
              <a:t>Uzyskanie świadectwa ukończenia branżowej szkoły </a:t>
            </a:r>
            <a:r>
              <a:rPr lang="pl-PL" dirty="0"/>
              <a:t>I </a:t>
            </a:r>
            <a:r>
              <a:rPr lang="pl-PL" dirty="0" smtClean="0"/>
              <a:t>stopnia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 smtClean="0"/>
              <a:t>Uzyskanie dyplomu potwierdzającego kwalifikacje zawodowe po zdaniu egzaminu zawodowego w danym zawodzie </a:t>
            </a:r>
          </a:p>
          <a:p>
            <a:pPr algn="just"/>
            <a:r>
              <a:rPr lang="pl-PL" dirty="0"/>
              <a:t>Umożliwi kontynuowanie nauki: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/>
              <a:t>w szkole branżowej II stopnia (realizacja kształcenia w zawodach, które mają kontynuację na poziomie technika, możliwość przystąpienia do matury)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/>
              <a:t>w liceum ogólnokształcącym dla dorosłych (od II klasy)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/>
              <a:t>na kwalifikacyjnych kursach zawodowych (poszerzenie/uzupełnienie kwalifikacji zawodowych) </a:t>
            </a:r>
          </a:p>
          <a:p>
            <a:r>
              <a:rPr lang="pl-PL" dirty="0"/>
              <a:t> Pozwoli na przygotowanie do wejścia na rynek pracy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FEE11-6CD8-4A6E-B495-82F891419200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6571358"/>
      </p:ext>
    </p:extLst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6240" y="1755095"/>
            <a:ext cx="8229600" cy="1143000"/>
          </a:xfrm>
        </p:spPr>
        <p:txBody>
          <a:bodyPr/>
          <a:lstStyle/>
          <a:p>
            <a:r>
              <a:rPr lang="pl-PL" dirty="0" smtClean="0"/>
              <a:t>O tym warto wiedzieć:</a:t>
            </a:r>
            <a:endParaRPr lang="en-US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6240" y="3089367"/>
            <a:ext cx="8229600" cy="4525963"/>
          </a:xfrm>
        </p:spPr>
        <p:txBody>
          <a:bodyPr/>
          <a:lstStyle/>
          <a:p>
            <a:pPr algn="just"/>
            <a:r>
              <a:rPr lang="pl-PL" sz="2000" dirty="0"/>
              <a:t>Osoba przyjęta </a:t>
            </a:r>
            <a:r>
              <a:rPr lang="pl-PL" sz="2000" dirty="0" smtClean="0"/>
              <a:t>do branżowej szkoły I stopnia </a:t>
            </a:r>
            <a:r>
              <a:rPr lang="pl-PL" sz="2000" dirty="0"/>
              <a:t>musi spełnić warunek przedłożenia zaświadczenia lekarskiego potwierdzającego brak przeciwskazań do podjęcia nauki w </a:t>
            </a:r>
            <a:r>
              <a:rPr lang="pl-PL" sz="2000" dirty="0" smtClean="0"/>
              <a:t>zawodzie.</a:t>
            </a:r>
          </a:p>
          <a:p>
            <a:pPr algn="just"/>
            <a:r>
              <a:rPr lang="pl-PL" sz="2000" dirty="0" smtClean="0"/>
              <a:t>Uczeń szkoły branżowej zdaje egzamin zawodowy.</a:t>
            </a:r>
          </a:p>
          <a:p>
            <a:pPr algn="just"/>
            <a:r>
              <a:rPr lang="pl-PL" sz="2000" dirty="0"/>
              <a:t>Egzamin zawodowy obejmuje część praktyczną i teoretyczną. Pozytywny rezultat oznacza uzyskanie w części pisemnej przynajmniej 50%, w części praktycznej – 75</a:t>
            </a:r>
            <a:r>
              <a:rPr lang="pl-PL" sz="2000" dirty="0" smtClean="0"/>
              <a:t>%.</a:t>
            </a:r>
            <a:endParaRPr lang="en-US" sz="2000" dirty="0"/>
          </a:p>
          <a:p>
            <a:pPr algn="just"/>
            <a:r>
              <a:rPr lang="pl-PL" sz="2000" dirty="0" smtClean="0"/>
              <a:t>W branżowej szkole I stopnia mogą uczyć się także osoby będące młodocianymi pracownikami.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48211296"/>
      </p:ext>
    </p:extLst>
  </p:cSld>
  <p:clrMapOvr>
    <a:masterClrMapping/>
  </p:clrMapOvr>
  <p:transition spd="slow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8176"/>
            <a:ext cx="8229600" cy="4833299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 smtClean="0"/>
              <a:t>Należy dodać, że oferta edukacyjna szkół ponadpodstawowych obejmuje także szkoły i oddziały dwujęzyczne, oddziały międzynarodowe (umożliwiające przygotowanie do międzynarodowej matury</a:t>
            </a:r>
            <a:r>
              <a:rPr lang="pl-PL" sz="2400" dirty="0"/>
              <a:t>), szkoły </a:t>
            </a:r>
            <a:r>
              <a:rPr lang="pl-PL" sz="2400" dirty="0" smtClean="0"/>
              <a:t>i oddziały prowadzące </a:t>
            </a:r>
            <a:r>
              <a:rPr lang="pl-PL" sz="2400" dirty="0"/>
              <a:t>szkolenie sportowe w szkołach </a:t>
            </a:r>
            <a:r>
              <a:rPr lang="pl-PL" sz="2400" dirty="0" smtClean="0"/>
              <a:t>ponadpodstawowych, oddziały przygotowania wojskowego, a także klasy wstępne (pozwalające na opanowanie języka na odpowiednim poziomie i kontynuowanie nauki w trybie dwujęzycznym).</a:t>
            </a:r>
          </a:p>
          <a:p>
            <a:pPr marL="0" indent="0" algn="just">
              <a:buNone/>
            </a:pPr>
            <a:r>
              <a:rPr lang="pl-PL" sz="2400" dirty="0" smtClean="0"/>
              <a:t>Do tych oddziałów przeprowadza się w procesie rekrutacyjnym dodatkowe sprawdziany:</a:t>
            </a:r>
          </a:p>
          <a:p>
            <a:pPr marL="0" indent="0" algn="just">
              <a:buNone/>
            </a:pPr>
            <a:r>
              <a:rPr lang="pl-PL" sz="2400" dirty="0"/>
              <a:t>u</a:t>
            </a:r>
            <a:r>
              <a:rPr lang="pl-PL" sz="2400" dirty="0" smtClean="0"/>
              <a:t>miejętności językowych, predyspozycji językowych oraz próby sprawności fizycznej.</a:t>
            </a:r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7727093"/>
      </p:ext>
    </p:extLst>
  </p:cSld>
  <p:clrMapOvr>
    <a:masterClrMapping/>
  </p:clrMapOvr>
  <p:transition spd="slow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446" y="798513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8824" y="325482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dirty="0" smtClean="0"/>
              <a:t>Doradztwo zawodowe</a:t>
            </a:r>
            <a:endParaRPr lang="en-US" sz="5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482487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8492" y="178308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>Informacje w zakresie doradztwa zawodowego można uzyskać w: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 smtClean="0"/>
              <a:t>szkołach (działają w nich doradcy zawodowi lub koordynatorzy doradztwa zawodowego),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 smtClean="0"/>
              <a:t>rejonowych poradniach psychologiczno-pedagogicznych</a:t>
            </a:r>
            <a:r>
              <a:rPr lang="pl-PL" dirty="0"/>
              <a:t> </a:t>
            </a:r>
            <a:r>
              <a:rPr lang="pl-PL" dirty="0" smtClean="0"/>
              <a:t>– ich wykaz można znaleźć tutaj:</a:t>
            </a:r>
          </a:p>
          <a:p>
            <a:pPr marL="400050" lvl="1" indent="0">
              <a:buNone/>
            </a:pPr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</a:t>
            </a:r>
            <a:r>
              <a:rPr lang="pl-PL" dirty="0" smtClean="0">
                <a:hlinkClick r:id="rId2"/>
              </a:rPr>
              <a:t>www.kuratorium.waw.pl/pl/rodzice-i-uczniowie/pomoc-psychologiczno-p/16127,Wykaz-publicznych-i-niepublicznych-poradni-psychologiczno-pedagogicznych-w-tym-s.html</a:t>
            </a:r>
            <a:r>
              <a:rPr lang="pl-PL" dirty="0" smtClean="0"/>
              <a:t>    </a:t>
            </a:r>
            <a:endParaRPr lang="pl-PL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Warszawie również w: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 smtClean="0"/>
              <a:t>Warszawskim Centrum Innowacji Edukacyjno-Społecznych i Szkoleń (WCIES), </a:t>
            </a:r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https://crdz.wcies.edu.pl/index.php/indywidualne-konsultacje-z-doradcami-zawodowymi</a:t>
            </a:r>
            <a:endParaRPr lang="pl-PL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pl-PL" dirty="0" smtClean="0"/>
              <a:t>Centrum Informacji i Doradztwa Młodzieżowego w Pałacu Młodzieży</a:t>
            </a:r>
          </a:p>
          <a:p>
            <a:pPr marL="457200" lvl="1" indent="0">
              <a:buNone/>
            </a:pPr>
            <a:r>
              <a:rPr lang="en-US" dirty="0" smtClean="0">
                <a:hlinkClick r:id="rId4"/>
              </a:rPr>
              <a:t>http://ciidmpm.blogspot.com/</a:t>
            </a:r>
            <a:endParaRPr lang="en-US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521741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3201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sz="4400" dirty="0" smtClean="0"/>
              <a:t>Zasady przyjmowania kandydatów do szkół (w tym przyznawanie punktów w rekrutacji)</a:t>
            </a:r>
            <a:endParaRPr lang="en-US" sz="4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7567021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99028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2647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 smtClean="0"/>
              <a:t>Szczegółowe zasady rekrutacji na rok szkolny 2022/2023 zawierają następujące przepisy: </a:t>
            </a:r>
            <a:endParaRPr lang="pl-PL" sz="2800" b="1" dirty="0"/>
          </a:p>
          <a:p>
            <a:pPr algn="just"/>
            <a:r>
              <a:rPr lang="pl-PL" sz="2000" dirty="0" smtClean="0"/>
              <a:t>ustawa z dnia 14 grudnia 2016 r. – Prawo oświatowe (</a:t>
            </a:r>
            <a:r>
              <a:rPr lang="pl-PL" sz="2000" dirty="0" err="1" smtClean="0"/>
              <a:t>t.j</a:t>
            </a:r>
            <a:r>
              <a:rPr lang="pl-PL" sz="2000" dirty="0" smtClean="0"/>
              <a:t>.: Dz.U. z 2021 r. poz. 1082.) –  rozdział 6 (art. 130 – 164)</a:t>
            </a:r>
          </a:p>
          <a:p>
            <a:pPr algn="just"/>
            <a:r>
              <a:rPr lang="pl-PL" sz="2000" dirty="0"/>
              <a:t>rozporządzenie Ministra Edukacji Narodowej z dnia 21 sierpnia 2019 r.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sprawie przeprowadzania postępowania rekrutacyjnego oraz postępowania uzupełniającego do publicznych przedszkoli, szkół, placówek i centrów (Dz.U. z 2019 r. poz. 1737</a:t>
            </a:r>
            <a:r>
              <a:rPr lang="pl-PL" sz="2000" dirty="0" smtClean="0"/>
              <a:t>)</a:t>
            </a:r>
          </a:p>
          <a:p>
            <a:pPr algn="just"/>
            <a:r>
              <a:rPr lang="pl-PL" sz="2000" dirty="0"/>
              <a:t>rozporządzenie Ministra Edukacji Narodowej z dnia </a:t>
            </a:r>
            <a:r>
              <a:rPr lang="pl-PL" sz="2000" dirty="0" smtClean="0"/>
              <a:t>20 marca 2020</a:t>
            </a:r>
            <a:r>
              <a:rPr lang="pl-PL" sz="2000" dirty="0"/>
              <a:t> r.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sprawie szczególnych rozwiązań w okresie czasowego ograniczenia funkcjonowania jednostek systemu oświaty w związku z zapobieganiem, przeciwdziałaniem i zwalczaniem COVID-19 (Dz.U. z 2020 r. poz. 493 ze zm.) – § </a:t>
            </a:r>
            <a:r>
              <a:rPr lang="pl-PL" sz="2000" dirty="0" smtClean="0"/>
              <a:t>11bab </a:t>
            </a:r>
            <a:endParaRPr lang="en-US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1809619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8491" y="2185851"/>
            <a:ext cx="8229600" cy="435832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Informacje o terminach postępowania rekrutacyjnego można znaleźć w Harmonogramie rekrutacji ogłoszonym przez Mazowieckiego Kuratora Oświaty: </a:t>
            </a:r>
          </a:p>
          <a:p>
            <a:pPr marL="0" indent="0" algn="just">
              <a:buNone/>
            </a:pPr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www.kuratorium.waw.pl/pl/rodzice-i-uczniowie/rekrutacja-do-szkol/16251,Terminy-przeprowadzania-postepowania-rekrutacyjnego-i-postepowania-uzupelniajace.html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Informacje o szczególnych osiągnięciach, za które można uzyskać dodatkowe punkty w rekrutacji znaleźć można w Wykazie zawodów wiedzy, artystycznych i sportowych na rok szkolny 2022/2023:</a:t>
            </a:r>
          </a:p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pl-PL" dirty="0" smtClean="0">
                <a:solidFill>
                  <a:srgbClr val="FF0000"/>
                </a:solidFill>
                <a:hlinkClick r:id="rId3"/>
              </a:rPr>
              <a:t>www.kuratorium.waw.pl/pl/dyrektor-i-nauczyciel/informacje-biezace/16316,Wykaz-zawodow-wiedzy-artystycznych-i-sportowych-2022-r.html</a:t>
            </a:r>
            <a:endParaRPr lang="pl-PL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990488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22715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Zasady przyznawania punktów w procesie rekrutacyjnym: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Przeliczanie na punkty wyników egzaminu </a:t>
            </a:r>
            <a:r>
              <a:rPr lang="pl-PL" dirty="0" smtClean="0"/>
              <a:t>ósmoklasisty, </a:t>
            </a:r>
            <a:r>
              <a:rPr lang="pl-PL" dirty="0"/>
              <a:t>wynik </a:t>
            </a:r>
            <a:r>
              <a:rPr lang="pl-PL" dirty="0" smtClean="0"/>
              <a:t>przedstawiony </a:t>
            </a:r>
            <a:r>
              <a:rPr lang="pl-PL" dirty="0"/>
              <a:t>w procentach z: </a:t>
            </a:r>
            <a:endParaRPr lang="pl-PL" dirty="0" smtClean="0"/>
          </a:p>
          <a:p>
            <a:pPr marL="630238">
              <a:buFont typeface="Calibri" panose="020F0502020204030204" pitchFamily="34" charset="0"/>
              <a:buChar char="-"/>
            </a:pPr>
            <a:r>
              <a:rPr lang="pl-PL" dirty="0" smtClean="0"/>
              <a:t>języka polskiego i matematyki </a:t>
            </a:r>
            <a:r>
              <a:rPr lang="pl-PL" dirty="0"/>
              <a:t>mnoży się przez </a:t>
            </a:r>
            <a:r>
              <a:rPr lang="pl-PL" dirty="0" smtClean="0"/>
              <a:t>0,35</a:t>
            </a:r>
          </a:p>
          <a:p>
            <a:pPr marL="630238">
              <a:buFont typeface="Calibri" panose="020F0502020204030204" pitchFamily="34" charset="0"/>
              <a:buChar char="-"/>
            </a:pPr>
            <a:r>
              <a:rPr lang="pl-PL" dirty="0" smtClean="0"/>
              <a:t>języka </a:t>
            </a:r>
            <a:r>
              <a:rPr lang="pl-PL" dirty="0"/>
              <a:t>obcego nowożytnego mnoży się przez </a:t>
            </a:r>
            <a:r>
              <a:rPr lang="pl-PL" dirty="0" smtClean="0"/>
              <a:t>0,3.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Przeliczanie na punkty ocen z języka polskiego, matematyki i dwóch wybranych obowiązkowych zajęć edukacyjnych wymienionych na świadectwie ukończenia szkoły podstawowej (wskazanych przez szkołę, do której aplikuje kandydat): celujący – 18 punktów; bardzo dobry – 17 punktów; dobry – 14 punktów; dostateczny – 8 punktów; dopuszczający – 2 punkty.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Świadectwo ukończenia szkoły podstawowej z wyróżnieniem - 7 punktów.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Szczególne osiągnięcia ucznia wpisane na świadectwo – maksymalnie 18 punktów.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O</a:t>
            </a:r>
            <a:r>
              <a:rPr lang="pl-PL" dirty="0" smtClean="0"/>
              <a:t>siągnięcia w zakresie aktywności społecznej, w tym na rzecz środowiska szkolnego, w szczególności w formie wolontariatu - 3 punkty.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42893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9760"/>
            <a:ext cx="8229600" cy="408835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Spis treści:</a:t>
            </a:r>
          </a:p>
          <a:p>
            <a:r>
              <a:rPr lang="pl-PL" sz="2800" dirty="0" smtClean="0"/>
              <a:t>Możliwości kształcenia po szkole podstawowej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Nauka w liceum ogólnokształcącym </a:t>
            </a:r>
          </a:p>
          <a:p>
            <a:pPr marL="457200" lvl="1" indent="0">
              <a:buNone/>
            </a:pPr>
            <a:r>
              <a:rPr lang="pl-PL" sz="2000" dirty="0" smtClean="0"/>
              <a:t>Szkolnictwo zawodowe: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Nauka w technikum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Nauka w branżowej szkole </a:t>
            </a:r>
            <a:r>
              <a:rPr lang="pl-PL" sz="2000" dirty="0"/>
              <a:t>I </a:t>
            </a:r>
            <a:r>
              <a:rPr lang="pl-PL" sz="2000" dirty="0" smtClean="0"/>
              <a:t>stopnia</a:t>
            </a:r>
          </a:p>
          <a:p>
            <a:r>
              <a:rPr lang="pl-PL" sz="2800" dirty="0" smtClean="0"/>
              <a:t>Doradztwo zawodowe</a:t>
            </a:r>
          </a:p>
          <a:p>
            <a:r>
              <a:rPr lang="pl-PL" sz="2800" dirty="0" smtClean="0"/>
              <a:t>Zasady </a:t>
            </a:r>
            <a:r>
              <a:rPr lang="pl-PL" sz="2800" dirty="0"/>
              <a:t>przyjmowania kandydatów do szkół (w tym przyznawanie punktów w rekrutacji)</a:t>
            </a:r>
            <a:endParaRPr lang="en-US" sz="2800" dirty="0"/>
          </a:p>
          <a:p>
            <a:r>
              <a:rPr lang="pl-PL" sz="2800" dirty="0" smtClean="0"/>
              <a:t>Ważne adresy</a:t>
            </a:r>
            <a:endParaRPr lang="en-US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585629"/>
      </p:ext>
    </p:extLst>
  </p:cSld>
  <p:clrMapOvr>
    <a:masterClrMapping/>
  </p:clrMapOvr>
  <p:transition spd="slow"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39537"/>
            <a:ext cx="8229600" cy="4525963"/>
          </a:xfrm>
        </p:spPr>
        <p:txBody>
          <a:bodyPr/>
          <a:lstStyle/>
          <a:p>
            <a:r>
              <a:rPr lang="pl-PL" sz="2800" dirty="0"/>
              <a:t>Ważne adresy </a:t>
            </a:r>
            <a:endParaRPr lang="pl-PL" sz="2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hlinkClick r:id="rId2"/>
              </a:rPr>
              <a:t>https://www.gov.pl/web/edukacja</a:t>
            </a:r>
            <a:endParaRPr lang="pl-PL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>
                <a:hlinkClick r:id="rId3"/>
              </a:rPr>
              <a:t>https://www.kuratorium.waw.pl</a:t>
            </a:r>
            <a:r>
              <a:rPr lang="pl-PL" sz="2000" dirty="0" smtClean="0">
                <a:hlinkClick r:id="rId3"/>
              </a:rPr>
              <a:t>/</a:t>
            </a:r>
            <a:r>
              <a:rPr lang="pl-PL" sz="2000" dirty="0" smtClean="0"/>
              <a:t> (zakładka: Rodzice i uczniowie – Rekrutacja do szkół)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hlinkClick r:id="rId4"/>
              </a:rPr>
              <a:t>https://www.ore.edu.pl/</a:t>
            </a:r>
            <a:endParaRPr lang="pl-PL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hlinkClick r:id="rId5"/>
              </a:rPr>
              <a:t>https://www.oke.waw.pl/</a:t>
            </a:r>
            <a:endParaRPr lang="pl-PL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strony internetowe szkół</a:t>
            </a:r>
          </a:p>
          <a:p>
            <a:r>
              <a:rPr lang="pl-PL" sz="2800" dirty="0" smtClean="0"/>
              <a:t>Inne przydatne strony: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>
                <a:hlinkClick r:id="rId6"/>
              </a:rPr>
              <a:t>https://rspo.men.gov.pl/</a:t>
            </a:r>
            <a:r>
              <a:rPr lang="pl-PL" sz="2000" dirty="0"/>
              <a:t> (wyszukiwarka szkół)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hlinkClick r:id="rId7"/>
              </a:rPr>
              <a:t>https</a:t>
            </a:r>
            <a:r>
              <a:rPr lang="en-US" sz="2000" dirty="0">
                <a:hlinkClick r:id="rId7"/>
              </a:rPr>
              <a:t>://barometrzawodow.pl/</a:t>
            </a:r>
            <a:r>
              <a:rPr lang="pl-PL" sz="2000" dirty="0"/>
              <a:t> (i</a:t>
            </a:r>
            <a:r>
              <a:rPr lang="en-US" sz="2000" dirty="0" err="1"/>
              <a:t>nformacje</a:t>
            </a:r>
            <a:r>
              <a:rPr lang="en-US" sz="2000" dirty="0"/>
              <a:t> o </a:t>
            </a:r>
            <a:r>
              <a:rPr lang="en-US" sz="2000" dirty="0" err="1"/>
              <a:t>rynku</a:t>
            </a:r>
            <a:r>
              <a:rPr lang="en-US" sz="2000" dirty="0"/>
              <a:t> </a:t>
            </a:r>
            <a:r>
              <a:rPr lang="en-US" sz="2000" dirty="0" err="1"/>
              <a:t>pracy</a:t>
            </a:r>
            <a:r>
              <a:rPr lang="pl-PL" sz="2000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6401781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5400" dirty="0" smtClean="0"/>
              <a:t>Możliwości kształcenia</a:t>
            </a:r>
          </a:p>
          <a:p>
            <a:pPr marL="0" indent="0" algn="ctr">
              <a:buNone/>
            </a:pPr>
            <a:r>
              <a:rPr lang="pl-PL" sz="5400" dirty="0" smtClean="0"/>
              <a:t> </a:t>
            </a:r>
            <a:r>
              <a:rPr lang="pl-PL" sz="5400" dirty="0"/>
              <a:t>po szkole podstawowej</a:t>
            </a:r>
            <a:endParaRPr lang="en-US" sz="5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8196640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49" y="1666671"/>
            <a:ext cx="7886700" cy="994172"/>
          </a:xfrm>
        </p:spPr>
        <p:txBody>
          <a:bodyPr>
            <a:normAutofit/>
          </a:bodyPr>
          <a:lstStyle/>
          <a:p>
            <a:pPr algn="ctr"/>
            <a:endParaRPr lang="en-US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49" y="2333352"/>
            <a:ext cx="7886700" cy="2947614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Absolwenci szkół podstawowych mogą kontynuować naukę w: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66165" y="4016165"/>
            <a:ext cx="2590543" cy="2365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czteroletnim liceum ogólnokształcącym</a:t>
            </a:r>
            <a:endParaRPr lang="en-US" sz="2400" dirty="0"/>
          </a:p>
        </p:txBody>
      </p:sp>
      <p:sp>
        <p:nvSpPr>
          <p:cNvPr id="6" name="Prostokąt 5"/>
          <p:cNvSpPr/>
          <p:nvPr/>
        </p:nvSpPr>
        <p:spPr>
          <a:xfrm>
            <a:off x="3219192" y="4000261"/>
            <a:ext cx="2833807" cy="2365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pięcioletnim technikum</a:t>
            </a:r>
            <a:endParaRPr lang="en-US" sz="2400" dirty="0"/>
          </a:p>
        </p:txBody>
      </p:sp>
      <p:sp>
        <p:nvSpPr>
          <p:cNvPr id="7" name="Prostokąt 6"/>
          <p:cNvSpPr/>
          <p:nvPr/>
        </p:nvSpPr>
        <p:spPr>
          <a:xfrm>
            <a:off x="6302188" y="4016165"/>
            <a:ext cx="2516872" cy="23653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 smtClean="0"/>
              <a:t>trzyletniej </a:t>
            </a:r>
            <a:br>
              <a:rPr lang="pl-PL" sz="2400" dirty="0" smtClean="0"/>
            </a:br>
            <a:r>
              <a:rPr lang="pl-PL" sz="2400" dirty="0" smtClean="0"/>
              <a:t>branżowej </a:t>
            </a:r>
            <a:r>
              <a:rPr lang="pl-PL" sz="2400" dirty="0"/>
              <a:t>szkole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I stopnia</a:t>
            </a:r>
            <a:endParaRPr lang="en-US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67944863"/>
      </p:ext>
    </p:extLst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6571" y="18328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Nauka w liceum ogólnokształcącym</a:t>
            </a:r>
            <a:endParaRPr lang="en-US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87531" y="2862593"/>
            <a:ext cx="8229600" cy="2694986"/>
          </a:xfrm>
        </p:spPr>
        <p:txBody>
          <a:bodyPr/>
          <a:lstStyle/>
          <a:p>
            <a:r>
              <a:rPr lang="pl-PL" sz="2400" dirty="0" smtClean="0"/>
              <a:t>Trwa cztery lata </a:t>
            </a:r>
          </a:p>
          <a:p>
            <a:r>
              <a:rPr lang="pl-PL" sz="2400" dirty="0" smtClean="0"/>
              <a:t>Pozwoli na: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Uzyskanie świadectwa ukończenia liceum ogólnokształcącego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Uzyskanie świadectwa dojrzałości po zdaniu egzaminu maturalnego</a:t>
            </a:r>
          </a:p>
          <a:p>
            <a:r>
              <a:rPr lang="pl-PL" sz="2400" dirty="0" smtClean="0"/>
              <a:t>Umożliwi kontynuowanie nauki: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W szkole policealnej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000" dirty="0" smtClean="0"/>
              <a:t>Na studiach wyższych (dla posiadacza świadectwa dojrzałości)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8485681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89108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O tym warto </a:t>
            </a:r>
            <a:r>
              <a:rPr lang="pl-PL" dirty="0" smtClean="0"/>
              <a:t>wiedzieć</a:t>
            </a:r>
          </a:p>
          <a:p>
            <a:pPr algn="just"/>
            <a:r>
              <a:rPr lang="pl-PL" sz="1600" dirty="0"/>
              <a:t>Nauka odbywa się w </a:t>
            </a:r>
            <a:r>
              <a:rPr lang="pl-PL" sz="1600" dirty="0" smtClean="0"/>
              <a:t>klasach, w których realizowane są wybrane przedmioty na poziomie rozszerzonym. </a:t>
            </a:r>
          </a:p>
          <a:p>
            <a:pPr algn="just"/>
            <a:r>
              <a:rPr lang="pl-PL" sz="1600" dirty="0" smtClean="0"/>
              <a:t>Absolwenci </a:t>
            </a:r>
            <a:r>
              <a:rPr lang="pl-PL" sz="1600" dirty="0"/>
              <a:t>liceum ogólnokształcącego mają możliwość zdawania egzaminu maturalnego. Egzamin ten </a:t>
            </a:r>
            <a:r>
              <a:rPr lang="pl-PL" sz="1600" dirty="0" smtClean="0"/>
              <a:t>obejmuje: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sz="1600" dirty="0" smtClean="0"/>
              <a:t>przedmioty obowiązkowe: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1600" dirty="0" smtClean="0"/>
              <a:t>egzamin pisemny: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język polski</a:t>
            </a:r>
            <a:br>
              <a:rPr lang="pl-PL" sz="1600" dirty="0"/>
            </a:br>
            <a:r>
              <a:rPr lang="pl-PL" sz="1600" dirty="0"/>
              <a:t>matematyka</a:t>
            </a:r>
            <a:br>
              <a:rPr lang="pl-PL" sz="1600" dirty="0"/>
            </a:br>
            <a:r>
              <a:rPr lang="pl-PL" sz="1600" dirty="0"/>
              <a:t>język obcy </a:t>
            </a:r>
            <a:r>
              <a:rPr lang="pl-PL" sz="1600" dirty="0" smtClean="0"/>
              <a:t>nowożytny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l-PL" sz="1600" dirty="0" smtClean="0"/>
              <a:t>egzaminy ustne: </a:t>
            </a:r>
            <a:r>
              <a:rPr lang="pl-PL" sz="1600" dirty="0"/>
              <a:t/>
            </a:r>
            <a:br>
              <a:rPr lang="pl-PL" sz="1600" dirty="0"/>
            </a:br>
            <a:r>
              <a:rPr lang="pl-PL" sz="1600" dirty="0"/>
              <a:t>język polski</a:t>
            </a:r>
            <a:br>
              <a:rPr lang="pl-PL" sz="1600" dirty="0"/>
            </a:br>
            <a:r>
              <a:rPr lang="pl-PL" sz="1600" dirty="0"/>
              <a:t>język obcy </a:t>
            </a:r>
            <a:r>
              <a:rPr lang="pl-PL" sz="1600" dirty="0" smtClean="0"/>
              <a:t>nowożytny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l-PL" sz="1600" dirty="0" smtClean="0"/>
              <a:t>przedmiot </a:t>
            </a:r>
            <a:r>
              <a:rPr lang="pl-PL" sz="1600" dirty="0"/>
              <a:t>dodatkowy – na poziomie </a:t>
            </a:r>
            <a:r>
              <a:rPr lang="pl-PL" sz="1600" dirty="0" smtClean="0"/>
              <a:t>rozszerzonym.</a:t>
            </a:r>
          </a:p>
          <a:p>
            <a:pPr marL="457200" lvl="1" indent="0" algn="just">
              <a:buNone/>
            </a:pPr>
            <a:r>
              <a:rPr lang="pl-PL" sz="1600" dirty="0" smtClean="0"/>
              <a:t>Świadectwo </a:t>
            </a:r>
            <a:r>
              <a:rPr lang="pl-PL" sz="1600" dirty="0"/>
              <a:t>dojrzałości otrzymuje absolwent, który uzyskał minimum 30% z każdego zdawanego przedmiotu.</a:t>
            </a:r>
            <a:endParaRPr lang="en-US" sz="16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5252969"/>
      </p:ext>
    </p:extLst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7531" y="1676718"/>
            <a:ext cx="8229600" cy="1143000"/>
          </a:xfrm>
        </p:spPr>
        <p:txBody>
          <a:bodyPr/>
          <a:lstStyle/>
          <a:p>
            <a:r>
              <a:rPr lang="pl-PL" dirty="0" smtClean="0"/>
              <a:t>Szkolnictwo zawodowe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2994" y="265393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Wybierając naukę w szkole zawodowej, warto zapoznać się </a:t>
            </a:r>
            <a:br>
              <a:rPr lang="pl-PL" dirty="0" smtClean="0"/>
            </a:br>
            <a:r>
              <a:rPr lang="pl-PL" dirty="0" smtClean="0"/>
              <a:t>z klasyfikacją zawodów szkolnictwa branżowego. W tej chwili system oświaty umożliwia naukę zawodów przyporządkowanych do 32 branż.</a:t>
            </a:r>
          </a:p>
          <a:p>
            <a:pPr marL="0" indent="0" algn="just">
              <a:buNone/>
            </a:pPr>
            <a:r>
              <a:rPr lang="pl-PL" dirty="0"/>
              <a:t>Z</a:t>
            </a:r>
            <a:r>
              <a:rPr lang="pl-PL" dirty="0" smtClean="0"/>
              <a:t>awody </a:t>
            </a:r>
            <a:r>
              <a:rPr lang="pl-PL" dirty="0"/>
              <a:t>wpisane do klasyfikacji zawodów szkolnictwa </a:t>
            </a:r>
            <a:r>
              <a:rPr lang="pl-PL" dirty="0" smtClean="0"/>
              <a:t>branżowego </a:t>
            </a:r>
            <a:r>
              <a:rPr lang="pl-PL" dirty="0"/>
              <a:t>to zawody </a:t>
            </a:r>
            <a:r>
              <a:rPr lang="pl-PL" dirty="0" err="1"/>
              <a:t>jednokwalifikacyjne</a:t>
            </a:r>
            <a:r>
              <a:rPr lang="pl-PL" dirty="0"/>
              <a:t> </a:t>
            </a:r>
            <a:r>
              <a:rPr lang="pl-PL" dirty="0" smtClean="0"/>
              <a:t>(umożliwiają zdobycie jednej kwalifikacji)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 err="1" smtClean="0"/>
              <a:t>dwukwalifikacyjne</a:t>
            </a:r>
            <a:r>
              <a:rPr lang="pl-PL" dirty="0" smtClean="0"/>
              <a:t> (umożliwiają zdobycie dwóch kwalifikacji). </a:t>
            </a:r>
          </a:p>
          <a:p>
            <a:pPr marL="0" indent="0" algn="just">
              <a:buNone/>
            </a:pPr>
            <a:r>
              <a:rPr lang="pl-PL" dirty="0" smtClean="0"/>
              <a:t>Zawody </a:t>
            </a:r>
            <a:r>
              <a:rPr lang="pl-PL" dirty="0" err="1"/>
              <a:t>jednokwalifikacyjne</a:t>
            </a:r>
            <a:r>
              <a:rPr lang="pl-PL" dirty="0"/>
              <a:t> to przede wszystkim zawody nauczane 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branżowej szkole I </a:t>
            </a:r>
            <a:r>
              <a:rPr lang="pl-PL" dirty="0" smtClean="0"/>
              <a:t>stopnia. Wśród </a:t>
            </a:r>
            <a:r>
              <a:rPr lang="pl-PL" dirty="0"/>
              <a:t>zawodów, w których kształcenie jest prowadzone w technikum, dominują zawody </a:t>
            </a:r>
            <a:r>
              <a:rPr lang="pl-PL" dirty="0" err="1"/>
              <a:t>dwukwalifikacyjne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 smtClean="0"/>
              <a:t>W </a:t>
            </a:r>
            <a:r>
              <a:rPr lang="pl-PL" dirty="0"/>
              <a:t>zawodach nauczanych w technikum pierwszą kwalifikacją </a:t>
            </a:r>
            <a:r>
              <a:rPr lang="pl-PL" dirty="0" smtClean="0"/>
              <a:t>jest </a:t>
            </a:r>
            <a:r>
              <a:rPr lang="pl-PL" dirty="0"/>
              <a:t>na ogół kwalifikacja ustalona dla zawodu nauczanego w branżowej szkole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stopnia, a stanowiąca podbudowę do nabywania kolejnych - wyższych - kwalifikacji w zawodzie.</a:t>
            </a:r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C4982-D10B-47B2-BD02-614076B8AFB4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3071363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9867" y="1756281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dirty="0" smtClean="0"/>
              <a:t>Zasadę tę można zobaczyć porównując kształcenie</a:t>
            </a:r>
            <a:br>
              <a:rPr lang="pl-PL" sz="2800" dirty="0" smtClean="0"/>
            </a:br>
            <a:r>
              <a:rPr lang="pl-PL" sz="2800" dirty="0" smtClean="0"/>
              <a:t>w zawodach branży motoryzacyjnej</a:t>
            </a:r>
            <a:endParaRPr lang="en-US" sz="2800" dirty="0"/>
          </a:p>
        </p:txBody>
      </p:sp>
      <p:sp>
        <p:nvSpPr>
          <p:cNvPr id="6" name="Prostokąt zaokrąglony 5"/>
          <p:cNvSpPr/>
          <p:nvPr/>
        </p:nvSpPr>
        <p:spPr>
          <a:xfrm>
            <a:off x="6114579" y="5601323"/>
            <a:ext cx="1632856" cy="111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Kwalifikacja 2: </a:t>
            </a:r>
          </a:p>
          <a:p>
            <a:pPr algn="ctr"/>
            <a:r>
              <a:rPr lang="pl-PL" sz="1050" dirty="0" smtClean="0">
                <a:solidFill>
                  <a:schemeClr val="bg1"/>
                </a:solidFill>
              </a:rPr>
              <a:t>MOT.06. Organizacja i prowadzenie procesu obsługi pojazdów samochodowych.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1781969" y="3176856"/>
            <a:ext cx="1632857" cy="111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500" dirty="0" smtClean="0"/>
              <a:t>Mechanik pojazdów samochodowych</a:t>
            </a:r>
            <a:endParaRPr lang="en-US" sz="1500" dirty="0"/>
          </a:p>
        </p:txBody>
      </p:sp>
      <p:sp>
        <p:nvSpPr>
          <p:cNvPr id="9" name="Prostokąt zaokrąglony 8"/>
          <p:cNvSpPr/>
          <p:nvPr/>
        </p:nvSpPr>
        <p:spPr>
          <a:xfrm>
            <a:off x="1781970" y="4470614"/>
            <a:ext cx="1632857" cy="111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Kwalifikacja 1:</a:t>
            </a:r>
          </a:p>
          <a:p>
            <a:pPr algn="ctr"/>
            <a:r>
              <a:rPr lang="pl-PL" sz="1050" dirty="0" smtClean="0">
                <a:solidFill>
                  <a:schemeClr val="bg1"/>
                </a:solidFill>
              </a:rPr>
              <a:t>MOT.05. Obsługa, diagnozowanie oraz naprawa pojazdów samochodowych.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6114578" y="4371683"/>
            <a:ext cx="1632857" cy="1118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Kwalifikacja 1:</a:t>
            </a:r>
          </a:p>
          <a:p>
            <a:pPr algn="ctr"/>
            <a:r>
              <a:rPr lang="pl-PL" sz="1050" dirty="0" smtClean="0">
                <a:solidFill>
                  <a:schemeClr val="bg1"/>
                </a:solidFill>
              </a:rPr>
              <a:t>MOT.05. </a:t>
            </a:r>
            <a:r>
              <a:rPr lang="pl-PL" sz="1050" dirty="0">
                <a:solidFill>
                  <a:schemeClr val="bg1"/>
                </a:solidFill>
              </a:rPr>
              <a:t>Obsługa, diagnozowanie oraz naprawa pojazdów </a:t>
            </a:r>
            <a:r>
              <a:rPr lang="pl-PL" sz="1050" dirty="0" smtClean="0">
                <a:solidFill>
                  <a:schemeClr val="bg1"/>
                </a:solidFill>
              </a:rPr>
              <a:t>samochodowych</a:t>
            </a:r>
            <a:r>
              <a:rPr lang="pl-PL" sz="1050" dirty="0">
                <a:solidFill>
                  <a:schemeClr val="bg1"/>
                </a:solidFill>
              </a:rPr>
              <a:t>.</a:t>
            </a:r>
            <a:endParaRPr lang="en-US" sz="1050" dirty="0">
              <a:solidFill>
                <a:srgbClr val="FF0000"/>
              </a:solidFill>
            </a:endParaRPr>
          </a:p>
          <a:p>
            <a:pPr algn="ctr"/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6114579" y="3149884"/>
            <a:ext cx="1632857" cy="111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500" dirty="0" smtClean="0"/>
              <a:t>Technik pojazdów samochodowych</a:t>
            </a:r>
            <a:endParaRPr lang="en-US" sz="15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01965" y="2790930"/>
            <a:ext cx="2109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branżowa szkoła </a:t>
            </a:r>
            <a:r>
              <a:rPr lang="pl-PL" b="1" dirty="0"/>
              <a:t>I </a:t>
            </a:r>
            <a:r>
              <a:rPr lang="pl-PL" b="1" dirty="0" smtClean="0"/>
              <a:t>stopnia:</a:t>
            </a:r>
            <a:endParaRPr lang="en-US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4418041" y="2798939"/>
            <a:ext cx="169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technikum:</a:t>
            </a:r>
            <a:endParaRPr lang="en-US" b="1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FEE11-6CD8-4A6E-B495-82F891419200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05041331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6240" y="1511255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Nauka w technikum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40229" y="2654255"/>
            <a:ext cx="7794171" cy="326350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Trwa 5 lat</a:t>
            </a:r>
          </a:p>
          <a:p>
            <a:r>
              <a:rPr lang="pl-PL" dirty="0" smtClean="0"/>
              <a:t>Pozwoli na: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 smtClean="0"/>
              <a:t>Uzyskanie świadectwa ukończenia technikum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 smtClean="0"/>
              <a:t>Uzyskanie dyplomu zawodowego po zdaniu egzaminu zawodowego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l-PL" dirty="0" smtClean="0"/>
              <a:t>Uzyskanie świadectwa dojrzałości po zdaniu egzaminu maturalnego</a:t>
            </a:r>
            <a:endParaRPr lang="pl-PL" dirty="0"/>
          </a:p>
          <a:p>
            <a:pPr algn="just"/>
            <a:r>
              <a:rPr lang="pl-PL" dirty="0" smtClean="0"/>
              <a:t>Pozwoli </a:t>
            </a:r>
            <a:r>
              <a:rPr lang="pl-PL" dirty="0"/>
              <a:t>na przygotowanie do wejścia na rynek pracy</a:t>
            </a:r>
          </a:p>
          <a:p>
            <a:r>
              <a:rPr lang="pl-PL" dirty="0" smtClean="0"/>
              <a:t>Umożliwi </a:t>
            </a:r>
            <a:r>
              <a:rPr lang="pl-PL" dirty="0"/>
              <a:t>kontynuację nauki na studiach </a:t>
            </a:r>
            <a:r>
              <a:rPr lang="pl-PL" dirty="0" smtClean="0"/>
              <a:t>wyższych (dla posiadacza świadectwa dojrzałości)</a:t>
            </a: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FEE11-6CD8-4A6E-B495-82F891419200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47726696"/>
      </p:ext>
    </p:extLst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Motyw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yw1" id="{ED3FA0E0-9EA6-49F5-964D-E9EBC885AD3F}" vid="{8AF733BB-A6AC-4705-A410-81F11AF7B70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KO</Template>
  <TotalTime>760</TotalTime>
  <Words>929</Words>
  <Application>Microsoft Office PowerPoint</Application>
  <PresentationFormat>Pokaz na ekranie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Motyw1</vt:lpstr>
      <vt:lpstr>Rekrutacja do szkół ponadpodstawowych   przewodnik dla Rodziców</vt:lpstr>
      <vt:lpstr>Prezentacja programu PowerPoint</vt:lpstr>
      <vt:lpstr>Prezentacja programu PowerPoint</vt:lpstr>
      <vt:lpstr>Prezentacja programu PowerPoint</vt:lpstr>
      <vt:lpstr>Nauka w liceum ogólnokształcącym</vt:lpstr>
      <vt:lpstr>Prezentacja programu PowerPoint</vt:lpstr>
      <vt:lpstr>Szkolnictwo zawodowe</vt:lpstr>
      <vt:lpstr>Zasadę tę można zobaczyć porównując kształcenie w zawodach branży motoryzacyjnej</vt:lpstr>
      <vt:lpstr>Nauka w technikum</vt:lpstr>
      <vt:lpstr>O tym warto wiedzieć:</vt:lpstr>
      <vt:lpstr>Nauka w branżowej szkole I stopnia</vt:lpstr>
      <vt:lpstr>O tym warto wiedzieć: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</vt:vector>
  </TitlesOfParts>
  <Company>Kuratorium Oświaty w Warszawie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Bogusław Fidelus</dc:creator>
  <cp:lastModifiedBy>Dyrektor</cp:lastModifiedBy>
  <cp:revision>76</cp:revision>
  <cp:lastPrinted>2020-05-21T07:17:06Z</cp:lastPrinted>
  <dcterms:created xsi:type="dcterms:W3CDTF">2020-05-20T06:58:05Z</dcterms:created>
  <dcterms:modified xsi:type="dcterms:W3CDTF">2022-03-30T09:03:28Z</dcterms:modified>
</cp:coreProperties>
</file>