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0"/>
  </p:notesMasterIdLst>
  <p:sldIdLst>
    <p:sldId id="256" r:id="rId2"/>
    <p:sldId id="257" r:id="rId3"/>
    <p:sldId id="284" r:id="rId4"/>
    <p:sldId id="295" r:id="rId5"/>
    <p:sldId id="259" r:id="rId6"/>
    <p:sldId id="260" r:id="rId7"/>
    <p:sldId id="261" r:id="rId8"/>
    <p:sldId id="291" r:id="rId9"/>
    <p:sldId id="263" r:id="rId10"/>
    <p:sldId id="292" r:id="rId11"/>
    <p:sldId id="297" r:id="rId12"/>
    <p:sldId id="286" r:id="rId13"/>
    <p:sldId id="294" r:id="rId14"/>
    <p:sldId id="301" r:id="rId15"/>
    <p:sldId id="287" r:id="rId16"/>
    <p:sldId id="283" r:id="rId17"/>
    <p:sldId id="267" r:id="rId18"/>
    <p:sldId id="268" r:id="rId19"/>
    <p:sldId id="269" r:id="rId20"/>
    <p:sldId id="270" r:id="rId21"/>
    <p:sldId id="271" r:id="rId22"/>
    <p:sldId id="272" r:id="rId23"/>
    <p:sldId id="302" r:id="rId24"/>
    <p:sldId id="273" r:id="rId25"/>
    <p:sldId id="274" r:id="rId26"/>
    <p:sldId id="298" r:id="rId27"/>
    <p:sldId id="285" r:id="rId28"/>
    <p:sldId id="278" r:id="rId29"/>
    <p:sldId id="303" r:id="rId30"/>
    <p:sldId id="288" r:id="rId31"/>
    <p:sldId id="289" r:id="rId32"/>
    <p:sldId id="299" r:id="rId33"/>
    <p:sldId id="304" r:id="rId34"/>
    <p:sldId id="306" r:id="rId35"/>
    <p:sldId id="307" r:id="rId36"/>
    <p:sldId id="308" r:id="rId37"/>
    <p:sldId id="305" r:id="rId38"/>
    <p:sldId id="290" r:id="rId39"/>
  </p:sldIdLst>
  <p:sldSz cx="10383838" cy="7126288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45">
          <p15:clr>
            <a:srgbClr val="A4A3A4"/>
          </p15:clr>
        </p15:guide>
        <p15:guide id="2" pos="32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9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918" y="108"/>
      </p:cViewPr>
      <p:guideLst>
        <p:guide orient="horz" pos="2245"/>
        <p:guide pos="32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CD2141-635C-4275-8DFD-820C37A2EDC6}" type="datetimeFigureOut">
              <a:rPr lang="pl-PL" smtClean="0"/>
              <a:t>30.03.2022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1143000"/>
            <a:ext cx="4495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EDDE7-EEFD-411C-95DC-44FA40C245B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8295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97980" y="1166270"/>
            <a:ext cx="7787879" cy="248100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97980" y="3742951"/>
            <a:ext cx="7787879" cy="172053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2E920-A67C-435F-8893-A194938A264A}" type="datetime1">
              <a:rPr lang="pl-PL" smtClean="0"/>
              <a:t>30.03.2022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9548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8487-C3CE-41BE-B5E5-FEFFC64A5255}" type="datetime1">
              <a:rPr lang="pl-PL" smtClean="0"/>
              <a:t>30.03.2022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805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30933" y="379409"/>
            <a:ext cx="2239015" cy="60392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13888" y="379409"/>
            <a:ext cx="6587247" cy="60392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711C-23D4-4ED3-B9F9-22E9039F4B2B}" type="datetime1">
              <a:rPr lang="pl-PL" smtClean="0"/>
              <a:t>30.03.2022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6642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0C8-2940-4CF4-82F4-08720513F86F}" type="datetime1">
              <a:rPr lang="pl-PL" smtClean="0"/>
              <a:t>30.03.2022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6604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8482" y="1776624"/>
            <a:ext cx="8956060" cy="29643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08482" y="4769006"/>
            <a:ext cx="8956060" cy="15588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30D1-34CB-4826-B49B-9EEE28BDDC1D}" type="datetime1">
              <a:rPr lang="pl-PL" smtClean="0"/>
              <a:t>30.03.2022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1913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713890" y="1897044"/>
            <a:ext cx="4413131" cy="4521564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56819" y="1897044"/>
            <a:ext cx="4413131" cy="4521564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73EED-A67C-4AA6-8F16-D335F2770AAD}" type="datetime1">
              <a:rPr lang="pl-PL" smtClean="0"/>
              <a:t>30.03.2022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2590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5242" y="379409"/>
            <a:ext cx="8956060" cy="137742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15243" y="1746931"/>
            <a:ext cx="4392850" cy="85614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715243" y="2603076"/>
            <a:ext cx="4392850" cy="3828731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56820" y="1746931"/>
            <a:ext cx="4414484" cy="85614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56820" y="2603076"/>
            <a:ext cx="4414484" cy="3828731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EE300-1F63-4207-A7F3-4C833EDD196F}" type="datetime1">
              <a:rPr lang="pl-PL" smtClean="0"/>
              <a:t>30.03.2022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922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48955-06FD-4559-B9E5-2F93D43CF970}" type="datetime1">
              <a:rPr lang="pl-PL" smtClean="0"/>
              <a:t>30.03.2022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3714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26E85-2274-4B19-8511-079B0731BE3E}" type="datetime1">
              <a:rPr lang="pl-PL" smtClean="0"/>
              <a:t>30.03.2022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512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5243" y="475086"/>
            <a:ext cx="3349057" cy="166280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414484" y="1026054"/>
            <a:ext cx="5256819" cy="50642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715243" y="2137886"/>
            <a:ext cx="3349057" cy="396069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32F5-0BFF-4275-93FF-927C535A55C8}" type="datetime1">
              <a:rPr lang="pl-PL" smtClean="0"/>
              <a:t>30.03.2022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93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5243" y="475086"/>
            <a:ext cx="3349057" cy="166280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414484" y="1026054"/>
            <a:ext cx="5256819" cy="50642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715243" y="2137886"/>
            <a:ext cx="3349057" cy="396069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6140-D44F-4ABD-8CED-BC155883A4CF}" type="datetime1">
              <a:rPr lang="pl-PL" smtClean="0"/>
              <a:t>30.03.2022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7906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713891" y="379409"/>
            <a:ext cx="8956060" cy="13774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13891" y="1897044"/>
            <a:ext cx="8956060" cy="45215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713889" y="6605015"/>
            <a:ext cx="2336364" cy="3794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A77C1-2FBF-4936-A978-03168B22744A}" type="datetime1">
              <a:rPr lang="pl-PL" smtClean="0"/>
              <a:t>30.03.2022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439648" y="6605015"/>
            <a:ext cx="3504545" cy="3794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7333586" y="6605015"/>
            <a:ext cx="2336364" cy="3794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37F2A-663A-4E46-B5B7-4DB7E569D7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976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uratorium.waw.pl/pl/rodzice-i-uczniowie/rekrutacja-do-szkol/16251,Terminy-przeprowadzania-postepowania-rekrutacyjnego-i-postepowania-uzupelniajace.html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97980" y="2402006"/>
            <a:ext cx="7787879" cy="306148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4000" b="1" dirty="0" smtClean="0"/>
              <a:t>REKRUTACJA DO SZKÓŁ PONADPODSTAWOWYCH </a:t>
            </a:r>
            <a:endParaRPr lang="pl-PL" sz="4000" b="1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4000" b="1" dirty="0" smtClean="0"/>
              <a:t> NA ROK SZKOLNY 2022/2023</a:t>
            </a:r>
            <a:endParaRPr lang="pl-PL" sz="4000" b="1" dirty="0"/>
          </a:p>
        </p:txBody>
      </p:sp>
    </p:spTree>
    <p:extLst>
      <p:ext uri="{BB962C8B-B14F-4D97-AF65-F5344CB8AC3E}">
        <p14:creationId xmlns:p14="http://schemas.microsoft.com/office/powerpoint/2010/main" val="196732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0624" y="1897044"/>
            <a:ext cx="9592056" cy="508738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b="1" dirty="0" smtClean="0"/>
              <a:t>PROCEDURA ODWOŁAWCZA</a:t>
            </a:r>
          </a:p>
          <a:p>
            <a:pPr algn="just"/>
            <a:r>
              <a:rPr lang="pl-PL" sz="2200" dirty="0" smtClean="0"/>
              <a:t>W terminie </a:t>
            </a:r>
            <a:r>
              <a:rPr lang="pl-PL" sz="2200" u="sng" dirty="0" smtClean="0"/>
              <a:t>3 dni</a:t>
            </a:r>
            <a:r>
              <a:rPr lang="pl-PL" sz="2200" dirty="0" smtClean="0"/>
              <a:t> </a:t>
            </a:r>
            <a:r>
              <a:rPr lang="pl-PL" sz="2200" dirty="0"/>
              <a:t>od dnia podania do publicznej wiadomości listy kandydatów </a:t>
            </a:r>
            <a:r>
              <a:rPr lang="pl-PL" sz="2200" dirty="0" smtClean="0"/>
              <a:t>przyjętych </a:t>
            </a:r>
            <a:r>
              <a:rPr lang="pl-PL" sz="2200" dirty="0"/>
              <a:t>i kandydatów nieprzyjętych, rodzic kandydata lub kandydat pełnoletni może wystąpić </a:t>
            </a:r>
            <a:r>
              <a:rPr lang="pl-PL" sz="2200" dirty="0" smtClean="0"/>
              <a:t>do </a:t>
            </a:r>
            <a:r>
              <a:rPr lang="pl-PL" sz="2200" dirty="0"/>
              <a:t>komisji rekrutacyjnej z wnioskiem o sporządzenie uzasadnienia odmowy przyjęcia kandydata do </a:t>
            </a:r>
            <a:r>
              <a:rPr lang="pl-PL" sz="2200" dirty="0" smtClean="0"/>
              <a:t>danej szkoły</a:t>
            </a:r>
            <a:r>
              <a:rPr lang="pl-PL" sz="2200" dirty="0"/>
              <a:t>, </a:t>
            </a:r>
            <a:endParaRPr lang="pl-PL" sz="2200" dirty="0" smtClean="0"/>
          </a:p>
          <a:p>
            <a:pPr algn="just"/>
            <a:r>
              <a:rPr lang="pl-PL" sz="2200" dirty="0" smtClean="0"/>
              <a:t>Uzasadnienie </a:t>
            </a:r>
            <a:r>
              <a:rPr lang="pl-PL" sz="2200" dirty="0"/>
              <a:t>sporządza się w terminie </a:t>
            </a:r>
            <a:r>
              <a:rPr lang="pl-PL" sz="2200" u="sng" dirty="0" smtClean="0"/>
              <a:t>3 </a:t>
            </a:r>
            <a:r>
              <a:rPr lang="pl-PL" sz="2200" u="sng" dirty="0"/>
              <a:t>dni</a:t>
            </a:r>
            <a:r>
              <a:rPr lang="pl-PL" sz="2200" dirty="0"/>
              <a:t> od dnia wystąpienia przez rodzica kandydata lub kandydata pełnoletniego z </a:t>
            </a:r>
            <a:r>
              <a:rPr lang="pl-PL" sz="2200" dirty="0" smtClean="0"/>
              <a:t>wnioskiem. </a:t>
            </a:r>
            <a:r>
              <a:rPr lang="pl-PL" sz="2200" dirty="0"/>
              <a:t>Uzasadnienie zawiera przyczyny odmowy przyjęcia, w tym najniższą liczbę punktów, która uprawniała do przyjęcia, oraz liczbę punktów, którą kandydat uzyskał w postępowaniu rekrutacyjnym. </a:t>
            </a:r>
          </a:p>
          <a:p>
            <a:pPr algn="just"/>
            <a:r>
              <a:rPr lang="pl-PL" sz="2200" dirty="0" smtClean="0"/>
              <a:t>Rodzic </a:t>
            </a:r>
            <a:r>
              <a:rPr lang="pl-PL" sz="2200" dirty="0"/>
              <a:t>kandydata lub kandydat pełnoletni może wnieść do dyrektora </a:t>
            </a:r>
            <a:r>
              <a:rPr lang="pl-PL" sz="2200" dirty="0" smtClean="0"/>
              <a:t>szkoły odwołanie od </a:t>
            </a:r>
            <a:r>
              <a:rPr lang="pl-PL" sz="2200" dirty="0"/>
              <a:t>rozstrzygnięcia komisji rekrutacyjnej, w terminie </a:t>
            </a:r>
            <a:r>
              <a:rPr lang="pl-PL" sz="2200" u="sng" dirty="0" smtClean="0"/>
              <a:t>3 </a:t>
            </a:r>
            <a:r>
              <a:rPr lang="pl-PL" sz="2200" u="sng" dirty="0"/>
              <a:t>dni</a:t>
            </a:r>
            <a:r>
              <a:rPr lang="pl-PL" sz="2200" dirty="0"/>
              <a:t> od dnia otrzymania uzasadnienia. </a:t>
            </a:r>
            <a:endParaRPr lang="pl-PL" sz="2200" dirty="0" smtClean="0"/>
          </a:p>
          <a:p>
            <a:pPr algn="just"/>
            <a:r>
              <a:rPr lang="pl-PL" sz="2200" dirty="0" smtClean="0"/>
              <a:t>Dyrektor szkoły rozpatruje </a:t>
            </a:r>
            <a:r>
              <a:rPr lang="pl-PL" sz="2200" dirty="0"/>
              <a:t>odwołanie od rozstrzygnięcia komisji </a:t>
            </a:r>
            <a:r>
              <a:rPr lang="pl-PL" sz="2200" dirty="0" smtClean="0"/>
              <a:t>rekrutacyjnej</a:t>
            </a:r>
            <a:br>
              <a:rPr lang="pl-PL" sz="2200" dirty="0" smtClean="0"/>
            </a:br>
            <a:r>
              <a:rPr lang="pl-PL" sz="2200" dirty="0" smtClean="0"/>
              <a:t>w terminie </a:t>
            </a:r>
            <a:r>
              <a:rPr lang="pl-PL" sz="2200" u="sng" dirty="0" smtClean="0"/>
              <a:t>3 </a:t>
            </a:r>
            <a:r>
              <a:rPr lang="pl-PL" sz="2200" u="sng" dirty="0"/>
              <a:t>dni</a:t>
            </a:r>
            <a:r>
              <a:rPr lang="pl-PL" sz="2200" dirty="0"/>
              <a:t> od dnia otrzymania odwołania. Na rozstrzygnięcie dyrektora </a:t>
            </a:r>
            <a:r>
              <a:rPr lang="pl-PL" sz="2200" dirty="0" smtClean="0"/>
              <a:t>szkoły </a:t>
            </a:r>
            <a:r>
              <a:rPr lang="pl-PL" sz="2200" dirty="0"/>
              <a:t>służy skarga </a:t>
            </a:r>
            <a:r>
              <a:rPr lang="pl-PL" sz="2200" dirty="0" smtClean="0"/>
              <a:t>do </a:t>
            </a:r>
            <a:r>
              <a:rPr lang="pl-PL" sz="2200" dirty="0"/>
              <a:t>sądu administracyjnego. </a:t>
            </a:r>
            <a:endParaRPr lang="pl-PL" sz="2200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9313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4800" dirty="0" smtClean="0"/>
          </a:p>
          <a:p>
            <a:pPr marL="0" indent="0" algn="ctr">
              <a:buNone/>
            </a:pPr>
            <a:endParaRPr lang="pl-PL" sz="5400" dirty="0"/>
          </a:p>
          <a:p>
            <a:pPr marL="0" indent="0" algn="ctr">
              <a:buNone/>
            </a:pPr>
            <a:r>
              <a:rPr lang="pl-PL" sz="5400" dirty="0" smtClean="0"/>
              <a:t> </a:t>
            </a:r>
            <a:r>
              <a:rPr lang="pl-PL" sz="4000" b="1" dirty="0" smtClean="0"/>
              <a:t>ZASADY PRZYJMOWANIA</a:t>
            </a:r>
            <a:br>
              <a:rPr lang="pl-PL" sz="4000" b="1" dirty="0" smtClean="0"/>
            </a:br>
            <a:r>
              <a:rPr lang="pl-PL" sz="4000" b="1" dirty="0" smtClean="0"/>
              <a:t>DO SZKÓŁ</a:t>
            </a:r>
            <a:endParaRPr lang="en-US" sz="4000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3746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pl-PL" b="1" dirty="0" smtClean="0"/>
          </a:p>
          <a:p>
            <a:pPr marL="0" indent="0" algn="just">
              <a:buNone/>
            </a:pPr>
            <a:r>
              <a:rPr lang="pl-PL" sz="2400" b="1" dirty="0" smtClean="0"/>
              <a:t>Laureat </a:t>
            </a:r>
            <a:r>
              <a:rPr lang="pl-PL" sz="2400" b="1" dirty="0"/>
              <a:t>lub finalista ogólnopolskiej olimpiady </a:t>
            </a:r>
            <a:r>
              <a:rPr lang="pl-PL" sz="2400" dirty="0" smtClean="0"/>
              <a:t>przedmiotowej oraz </a:t>
            </a:r>
            <a:r>
              <a:rPr lang="pl-PL" sz="2400" b="1" dirty="0"/>
              <a:t>laureat konkursu przedmiotowego </a:t>
            </a:r>
            <a:r>
              <a:rPr lang="pl-PL" sz="2400" dirty="0"/>
              <a:t>o zasięgu </a:t>
            </a:r>
            <a:r>
              <a:rPr lang="pl-PL" sz="2400" dirty="0" smtClean="0"/>
              <a:t>wojewódzkim lub </a:t>
            </a:r>
            <a:r>
              <a:rPr lang="pl-PL" sz="2400" dirty="0" err="1" smtClean="0"/>
              <a:t>ponadwojewódzkim</a:t>
            </a:r>
            <a:r>
              <a:rPr lang="pl-PL" sz="2400" dirty="0" smtClean="0"/>
              <a:t> są </a:t>
            </a:r>
            <a:r>
              <a:rPr lang="pl-PL" sz="2400" dirty="0"/>
              <a:t>przyjmowani </a:t>
            </a:r>
            <a:r>
              <a:rPr lang="pl-PL" sz="2400" b="1" dirty="0"/>
              <a:t>w pierwszej </a:t>
            </a:r>
            <a:r>
              <a:rPr lang="pl-PL" sz="2400" b="1" dirty="0" smtClean="0"/>
              <a:t>kolejności </a:t>
            </a:r>
            <a:r>
              <a:rPr lang="pl-PL" sz="2400" dirty="0" smtClean="0"/>
              <a:t>do </a:t>
            </a:r>
            <a:r>
              <a:rPr lang="pl-PL" sz="2400" dirty="0"/>
              <a:t>publicznej szkoły </a:t>
            </a:r>
            <a:r>
              <a:rPr lang="pl-PL" sz="2400" dirty="0" smtClean="0"/>
              <a:t>ponadpodstawowej, szkoły ponadpodstawowej </a:t>
            </a:r>
            <a:r>
              <a:rPr lang="pl-PL" sz="2400" dirty="0"/>
              <a:t>sportowej, publicznej </a:t>
            </a:r>
            <a:r>
              <a:rPr lang="pl-PL" sz="2400" dirty="0" smtClean="0"/>
              <a:t>szkoły ponadpodstawowej </a:t>
            </a:r>
            <a:r>
              <a:rPr lang="pl-PL" sz="2400" dirty="0"/>
              <a:t>mistrzostwa sportowego, </a:t>
            </a:r>
            <a:r>
              <a:rPr lang="pl-PL" sz="2400" dirty="0" smtClean="0"/>
              <a:t>oddziału sportowego</a:t>
            </a:r>
            <a:br>
              <a:rPr lang="pl-PL" sz="2400" dirty="0" smtClean="0"/>
            </a:br>
            <a:r>
              <a:rPr lang="pl-PL" sz="2400" dirty="0" smtClean="0"/>
              <a:t>w </a:t>
            </a:r>
            <a:r>
              <a:rPr lang="pl-PL" sz="2400" dirty="0"/>
              <a:t>publicznej szkole </a:t>
            </a:r>
            <a:r>
              <a:rPr lang="pl-PL" sz="2400" dirty="0" smtClean="0"/>
              <a:t>ponadpodstawowej ogólnodostępnej </a:t>
            </a:r>
            <a:r>
              <a:rPr lang="pl-PL" sz="2400" dirty="0"/>
              <a:t>lub oddziału mistrzostwa </a:t>
            </a:r>
            <a:r>
              <a:rPr lang="pl-PL" sz="2400" dirty="0" smtClean="0"/>
              <a:t>sportowego w </a:t>
            </a:r>
            <a:r>
              <a:rPr lang="pl-PL" sz="2400" dirty="0"/>
              <a:t>publicznej szkole ponadpodstawowej </a:t>
            </a:r>
            <a:r>
              <a:rPr lang="pl-PL" sz="2400" dirty="0" smtClean="0"/>
              <a:t>ogólnodostępnej*.</a:t>
            </a:r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l-PL" dirty="0" smtClean="0"/>
              <a:t>*</a:t>
            </a:r>
            <a:r>
              <a:rPr lang="pl-PL" sz="1800" dirty="0"/>
              <a:t> </a:t>
            </a:r>
            <a:r>
              <a:rPr lang="pl-PL" sz="1900" dirty="0"/>
              <a:t>w</a:t>
            </a:r>
            <a:r>
              <a:rPr lang="pl-PL" sz="1900" dirty="0" smtClean="0"/>
              <a:t> przypadku </a:t>
            </a:r>
            <a:r>
              <a:rPr lang="pl-PL" sz="1900" dirty="0"/>
              <a:t>szkoły lub oddziału sportowego konieczne jest uzyskanie pozytywnego wyniku prób sprawności </a:t>
            </a:r>
            <a:r>
              <a:rPr lang="pl-PL" sz="1900" dirty="0" smtClean="0"/>
              <a:t>fizycznej; w </a:t>
            </a:r>
            <a:r>
              <a:rPr lang="pl-PL" sz="1900" dirty="0"/>
              <a:t>przypadku kandydatów do szkoły prowadzącej kształcenie zawodowe – </a:t>
            </a:r>
            <a:r>
              <a:rPr lang="pl-PL" sz="1900" dirty="0" smtClean="0"/>
              <a:t>kandydaci muszą posiadać </a:t>
            </a:r>
            <a:r>
              <a:rPr lang="pl-PL" sz="1900" dirty="0"/>
              <a:t>zaświadczenie lekarskie zawierające </a:t>
            </a:r>
            <a:r>
              <a:rPr lang="pl-PL" sz="1900" dirty="0" smtClean="0"/>
              <a:t>orzeczenie</a:t>
            </a:r>
            <a:br>
              <a:rPr lang="pl-PL" sz="1900" dirty="0" smtClean="0"/>
            </a:br>
            <a:r>
              <a:rPr lang="pl-PL" sz="1900" dirty="0" smtClean="0"/>
              <a:t>o </a:t>
            </a:r>
            <a:r>
              <a:rPr lang="pl-PL" sz="1900" dirty="0"/>
              <a:t>braku przeciwwskazań zdrowotnych do podjęcia praktycznej nauki </a:t>
            </a:r>
            <a:r>
              <a:rPr lang="pl-PL" sz="1900" dirty="0" smtClean="0"/>
              <a:t>zawodu.</a:t>
            </a:r>
            <a:endParaRPr lang="pl-PL" sz="19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9053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3891" y="3049188"/>
            <a:ext cx="8956060" cy="45215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200" b="1" dirty="0"/>
              <a:t>Laureat lub finalista ogólnopolskiej olimpiady przedmiotowej </a:t>
            </a:r>
            <a:r>
              <a:rPr lang="pl-PL" sz="2200" dirty="0"/>
              <a:t>oraz</a:t>
            </a:r>
            <a:r>
              <a:rPr lang="pl-PL" sz="2200" b="1" dirty="0"/>
              <a:t> </a:t>
            </a:r>
            <a:r>
              <a:rPr lang="pl-PL" sz="2200" b="1" dirty="0" smtClean="0"/>
              <a:t>laureat konkursu przedmiotowego </a:t>
            </a:r>
            <a:r>
              <a:rPr lang="pl-PL" sz="2200" dirty="0" smtClean="0"/>
              <a:t>o </a:t>
            </a:r>
            <a:r>
              <a:rPr lang="pl-PL" sz="2200" dirty="0"/>
              <a:t>zasięgu </a:t>
            </a:r>
            <a:r>
              <a:rPr lang="pl-PL" sz="2200" b="1" dirty="0" smtClean="0"/>
              <a:t>wojewódzkim lub </a:t>
            </a:r>
            <a:r>
              <a:rPr lang="pl-PL" sz="2200" b="1" dirty="0" err="1"/>
              <a:t>ponadwojewódzkim</a:t>
            </a:r>
            <a:r>
              <a:rPr lang="pl-PL" sz="2200" dirty="0"/>
              <a:t>, </a:t>
            </a:r>
            <a:r>
              <a:rPr lang="pl-PL" sz="2200" dirty="0" smtClean="0"/>
              <a:t>są </a:t>
            </a:r>
            <a:r>
              <a:rPr lang="pl-PL" sz="2200" dirty="0"/>
              <a:t>przyjmowani </a:t>
            </a:r>
            <a:r>
              <a:rPr lang="pl-PL" sz="2200" b="1" dirty="0"/>
              <a:t>w pierwszej kolejności </a:t>
            </a:r>
            <a:r>
              <a:rPr lang="pl-PL" sz="2200" dirty="0"/>
              <a:t>do publicznej </a:t>
            </a:r>
            <a:r>
              <a:rPr lang="pl-PL" sz="2200" dirty="0" smtClean="0"/>
              <a:t>szkoły ponadpodstawowej </a:t>
            </a:r>
            <a:r>
              <a:rPr lang="pl-PL" sz="2200" dirty="0"/>
              <a:t>dwujęzycznej, oddziału </a:t>
            </a:r>
            <a:r>
              <a:rPr lang="pl-PL" sz="2200" dirty="0" smtClean="0"/>
              <a:t>dwujęzycznego</a:t>
            </a:r>
            <a:br>
              <a:rPr lang="pl-PL" sz="2200" dirty="0" smtClean="0"/>
            </a:br>
            <a:r>
              <a:rPr lang="pl-PL" sz="2200" dirty="0" smtClean="0"/>
              <a:t>w </a:t>
            </a:r>
            <a:r>
              <a:rPr lang="pl-PL" sz="2200" dirty="0"/>
              <a:t>publicznej szkole ponadpodstawowej ogólnodostępnej lub oddziału międzynarodowego w publicznej szkole ponadpodstawowej ogólnodostępnej oraz klasy </a:t>
            </a:r>
            <a:r>
              <a:rPr lang="pl-PL" sz="2200" dirty="0" smtClean="0"/>
              <a:t>wstępnej jeżeli uzyskają </a:t>
            </a:r>
            <a:r>
              <a:rPr lang="pl-PL" sz="2200" b="1" dirty="0" smtClean="0"/>
              <a:t>pozytywny wynik sprawdzianu kompetencji językowych</a:t>
            </a:r>
            <a:r>
              <a:rPr lang="pl-PL" sz="2200" dirty="0" smtClean="0"/>
              <a:t>. </a:t>
            </a:r>
            <a:endParaRPr lang="pl-PL" sz="22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7070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3890" y="2943052"/>
            <a:ext cx="8956060" cy="4521564"/>
          </a:xfrm>
        </p:spPr>
        <p:txBody>
          <a:bodyPr/>
          <a:lstStyle/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sz="2200" dirty="0" smtClean="0"/>
              <a:t>Warunek </a:t>
            </a:r>
            <a:r>
              <a:rPr lang="pl-PL" sz="2200" dirty="0"/>
              <a:t>uzyskania pozytywnego wyniku sprawdzianu kompetencji językowych </a:t>
            </a:r>
            <a:r>
              <a:rPr lang="pl-PL" sz="2200" b="1" dirty="0" smtClean="0"/>
              <a:t>nie dotyczy </a:t>
            </a:r>
            <a:r>
              <a:rPr lang="pl-PL" sz="2200" dirty="0"/>
              <a:t>laureata lub finalisty olimpiady przedmiotowej oraz laureata konkursu </a:t>
            </a:r>
            <a:r>
              <a:rPr lang="pl-PL" sz="2200" dirty="0" smtClean="0"/>
              <a:t>przedmiotowego o </a:t>
            </a:r>
            <a:r>
              <a:rPr lang="pl-PL" sz="2200" dirty="0"/>
              <a:t>zasięgu </a:t>
            </a:r>
            <a:r>
              <a:rPr lang="pl-PL" sz="2200" dirty="0" smtClean="0"/>
              <a:t>wojewódzkim z </a:t>
            </a:r>
            <a:r>
              <a:rPr lang="pl-PL" sz="2200" dirty="0"/>
              <a:t>języka obcego nowożytnego, który będzie drugim językiem </a:t>
            </a:r>
            <a:r>
              <a:rPr lang="pl-PL" sz="2200" dirty="0" smtClean="0"/>
              <a:t>nauczania w </a:t>
            </a:r>
            <a:r>
              <a:rPr lang="pl-PL" sz="2200" dirty="0"/>
              <a:t>szkole, oddziale albo klasie, o przyjęcie do których ubiega się laureat lub finalista.</a:t>
            </a:r>
          </a:p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6867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733" y="2095157"/>
            <a:ext cx="9866376" cy="568333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sz="3100" spc="-100" dirty="0"/>
              <a:t>W przypadku większej liczby kandydatów </a:t>
            </a:r>
            <a:r>
              <a:rPr lang="pl-PL" sz="3100" spc="-100" dirty="0" smtClean="0"/>
              <a:t>niż </a:t>
            </a:r>
            <a:r>
              <a:rPr lang="pl-PL" sz="3100" spc="-100" dirty="0"/>
              <a:t>liczba wolnych miejsc w szkole</a:t>
            </a:r>
            <a:r>
              <a:rPr lang="pl-PL" sz="3100" spc="-100" dirty="0" smtClean="0"/>
              <a:t>,</a:t>
            </a:r>
            <a:br>
              <a:rPr lang="pl-PL" sz="3100" spc="-100" dirty="0" smtClean="0"/>
            </a:br>
            <a:r>
              <a:rPr lang="pl-PL" sz="3100" b="1" spc="-100" dirty="0" smtClean="0"/>
              <a:t>na </a:t>
            </a:r>
            <a:r>
              <a:rPr lang="pl-PL" sz="3100" b="1" spc="-100" dirty="0"/>
              <a:t>pierwszym etapie postępowania rekrutacyjnego</a:t>
            </a:r>
            <a:r>
              <a:rPr lang="pl-PL" sz="3100" spc="-100" dirty="0"/>
              <a:t> są brane pod uwagę łącznie następujące kryteria: </a:t>
            </a:r>
            <a:endParaRPr lang="pl-PL" sz="3100" spc="-1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pl-PL" sz="3100" spc="-100" dirty="0" smtClean="0"/>
              <a:t>wyniki </a:t>
            </a:r>
            <a:r>
              <a:rPr lang="pl-PL" sz="3100" spc="-100" dirty="0"/>
              <a:t>egzaminu </a:t>
            </a:r>
            <a:r>
              <a:rPr lang="pl-PL" sz="3100" spc="-100" dirty="0" smtClean="0"/>
              <a:t>ósmoklasisty;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3100" spc="-100" dirty="0" smtClean="0"/>
              <a:t>wymienione </a:t>
            </a:r>
            <a:r>
              <a:rPr lang="pl-PL" sz="3100" spc="-100" dirty="0"/>
              <a:t>na świadectwie ukończenia </a:t>
            </a:r>
            <a:r>
              <a:rPr lang="pl-PL" sz="3100" spc="-100" dirty="0" smtClean="0"/>
              <a:t>szkoły podstawowej oceny </a:t>
            </a:r>
            <a:r>
              <a:rPr lang="pl-PL" sz="3100" spc="-100" dirty="0"/>
              <a:t>z </a:t>
            </a:r>
            <a:r>
              <a:rPr lang="pl-PL" sz="3100" spc="-100" dirty="0" smtClean="0"/>
              <a:t>języka polskiego</a:t>
            </a:r>
            <a:br>
              <a:rPr lang="pl-PL" sz="3100" spc="-100" dirty="0" smtClean="0"/>
            </a:br>
            <a:r>
              <a:rPr lang="pl-PL" sz="3100" spc="-100" dirty="0" smtClean="0"/>
              <a:t>i </a:t>
            </a:r>
            <a:r>
              <a:rPr lang="pl-PL" sz="3100" spc="-100" dirty="0"/>
              <a:t>matematyki oraz z dwóch obowiązkowych zajęć edukacyjnych ustalonych przez dyrektora danej szkoły jako brane pod uwagę w postępowaniu rekrutacyjnym do danego </a:t>
            </a:r>
            <a:r>
              <a:rPr lang="pl-PL" sz="3100" spc="-100" dirty="0" smtClean="0"/>
              <a:t>oddziału;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3100" spc="-100" dirty="0" smtClean="0"/>
              <a:t>świadectwo </a:t>
            </a:r>
            <a:r>
              <a:rPr lang="pl-PL" sz="3100" spc="-100" dirty="0"/>
              <a:t>ukończenia </a:t>
            </a:r>
            <a:r>
              <a:rPr lang="pl-PL" sz="3100" spc="-100" dirty="0" smtClean="0"/>
              <a:t>szkoły podstawowej </a:t>
            </a:r>
            <a:r>
              <a:rPr lang="pl-PL" sz="3100" spc="-100" dirty="0"/>
              <a:t>z wyróżnieniem; </a:t>
            </a:r>
            <a:endParaRPr lang="pl-PL" sz="3100" spc="-1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pl-PL" sz="3100" spc="-100" dirty="0" smtClean="0"/>
              <a:t>szczególne </a:t>
            </a:r>
            <a:r>
              <a:rPr lang="pl-PL" sz="3100" spc="-100" dirty="0"/>
              <a:t>osiągnięcia wymienione na świadectwie ukończenia </a:t>
            </a:r>
            <a:r>
              <a:rPr lang="pl-PL" sz="3100" spc="-100" dirty="0" smtClean="0"/>
              <a:t>szkoły podstawowej: </a:t>
            </a:r>
          </a:p>
          <a:p>
            <a:pPr marL="971550" lvl="1" indent="-514350" algn="just">
              <a:buFont typeface="+mj-lt"/>
              <a:buAutoNum type="alphaLcPeriod"/>
            </a:pPr>
            <a:r>
              <a:rPr lang="pl-PL" spc="-100" dirty="0" smtClean="0"/>
              <a:t>uzyskanie </a:t>
            </a:r>
            <a:r>
              <a:rPr lang="pl-PL" spc="-100" dirty="0"/>
              <a:t>wysokiego miejsca nagrodzonego lub uhonorowanego </a:t>
            </a:r>
            <a:r>
              <a:rPr lang="pl-PL" spc="-100" dirty="0" smtClean="0"/>
              <a:t>zwycięskim</a:t>
            </a:r>
            <a:r>
              <a:rPr lang="pl-PL" spc="-100" dirty="0"/>
              <a:t> </a:t>
            </a:r>
            <a:r>
              <a:rPr lang="pl-PL" spc="-100" dirty="0" smtClean="0"/>
              <a:t>tytułem </a:t>
            </a:r>
            <a:r>
              <a:rPr lang="pl-PL" spc="-100" dirty="0"/>
              <a:t>w zawodach wiedzy, artystycznych i sportowych, organizowanych przez </a:t>
            </a:r>
            <a:r>
              <a:rPr lang="pl-PL" spc="-100" dirty="0" smtClean="0"/>
              <a:t>kuratora </a:t>
            </a:r>
            <a:r>
              <a:rPr lang="pl-PL" spc="-100" dirty="0"/>
              <a:t>oświaty albo organizowanych co najmniej na szczeblu powiatowym przez </a:t>
            </a:r>
            <a:r>
              <a:rPr lang="pl-PL" spc="-100" dirty="0" smtClean="0"/>
              <a:t>inne </a:t>
            </a:r>
            <a:r>
              <a:rPr lang="pl-PL" spc="-100" dirty="0"/>
              <a:t>podmioty działające na terenie szkoły, </a:t>
            </a:r>
            <a:endParaRPr lang="pl-PL" spc="-100" dirty="0" smtClean="0"/>
          </a:p>
          <a:p>
            <a:pPr marL="971550" lvl="1" indent="-514350" algn="just">
              <a:buFont typeface="+mj-lt"/>
              <a:buAutoNum type="alphaLcPeriod"/>
            </a:pPr>
            <a:r>
              <a:rPr lang="pl-PL" spc="-100" dirty="0" smtClean="0"/>
              <a:t>osiągnięcia </a:t>
            </a:r>
            <a:r>
              <a:rPr lang="pl-PL" spc="-100" dirty="0"/>
              <a:t>w zakresie aktywności społecznej, w tym na rzecz środowiska </a:t>
            </a:r>
            <a:r>
              <a:rPr lang="pl-PL" spc="-100" dirty="0" smtClean="0"/>
              <a:t>szkolnego,</a:t>
            </a:r>
            <a:br>
              <a:rPr lang="pl-PL" spc="-100" dirty="0" smtClean="0"/>
            </a:br>
            <a:r>
              <a:rPr lang="pl-PL" spc="-100" dirty="0" smtClean="0"/>
              <a:t>w </a:t>
            </a:r>
            <a:r>
              <a:rPr lang="pl-PL" spc="-100" dirty="0"/>
              <a:t>szczególności w formie </a:t>
            </a:r>
            <a:r>
              <a:rPr lang="pl-PL" spc="-100" dirty="0" smtClean="0"/>
              <a:t>wolontariatu;</a:t>
            </a:r>
          </a:p>
          <a:p>
            <a:pPr marL="514350" indent="-514350" algn="just">
              <a:buFont typeface="+mj-lt"/>
              <a:buAutoNum type="arabicPeriod" startAt="5"/>
            </a:pPr>
            <a:r>
              <a:rPr lang="pl-PL" sz="3100" spc="-100" dirty="0" smtClean="0"/>
              <a:t>w </a:t>
            </a:r>
            <a:r>
              <a:rPr lang="pl-PL" sz="3100" spc="-100" dirty="0"/>
              <a:t>przypadku kandydatów </a:t>
            </a:r>
            <a:r>
              <a:rPr lang="pl-PL" sz="3100" spc="-100" dirty="0" smtClean="0"/>
              <a:t>ubiegających </a:t>
            </a:r>
            <a:r>
              <a:rPr lang="pl-PL" sz="3100" spc="-100" dirty="0"/>
              <a:t>się o przyjęcie do oddziałów </a:t>
            </a:r>
            <a:r>
              <a:rPr lang="pl-PL" sz="3100" spc="-100" dirty="0" smtClean="0"/>
              <a:t>dwujęzycznych – wyniki sprawdzianu kompetencji językowych, do oddziałów sportowych – testy sprawności, do oddziałów wymagających </a:t>
            </a:r>
            <a:r>
              <a:rPr lang="pl-PL" sz="3100" spc="-100" dirty="0"/>
              <a:t>szczególnych </a:t>
            </a:r>
            <a:r>
              <a:rPr lang="pl-PL" sz="3100" spc="-100" dirty="0" smtClean="0"/>
              <a:t>indywidualnych </a:t>
            </a:r>
            <a:r>
              <a:rPr lang="pl-PL" sz="3100" spc="-100" dirty="0"/>
              <a:t>predyspozycji – wyniki sprawdzianu </a:t>
            </a:r>
            <a:r>
              <a:rPr lang="pl-PL" sz="3100" spc="-100" dirty="0" smtClean="0"/>
              <a:t>uzdolnień kierunkowych</a:t>
            </a:r>
            <a:r>
              <a:rPr lang="pl-PL" sz="3100" spc="-100" dirty="0"/>
              <a:t>.</a:t>
            </a:r>
            <a:r>
              <a:rPr lang="pl-PL" sz="3100" spc="-100" dirty="0" smtClean="0"/>
              <a:t> </a:t>
            </a:r>
            <a:endParaRPr lang="pl-PL" sz="3100" spc="-1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3658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 smtClean="0"/>
              <a:t>PRZELICZANIE NA PUNKTY WYNIKÓW EGZAMINU ÓSMOKLASISTY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sz="2200" dirty="0" smtClean="0"/>
              <a:t>Wynik przedstawiony w procentach z:</a:t>
            </a:r>
          </a:p>
          <a:p>
            <a:r>
              <a:rPr lang="pl-PL" sz="2200" dirty="0" smtClean="0"/>
              <a:t>języka polskiego</a:t>
            </a:r>
          </a:p>
          <a:p>
            <a:r>
              <a:rPr lang="pl-PL" sz="2200" dirty="0"/>
              <a:t>m</a:t>
            </a:r>
            <a:r>
              <a:rPr lang="pl-PL" sz="2200" dirty="0" smtClean="0"/>
              <a:t>atematyki</a:t>
            </a:r>
            <a:endParaRPr lang="pl-PL" sz="2200" dirty="0"/>
          </a:p>
          <a:p>
            <a:pPr marL="0" indent="0">
              <a:buNone/>
            </a:pPr>
            <a:r>
              <a:rPr lang="pl-PL" sz="2200" dirty="0" smtClean="0"/>
              <a:t>		mnoży się przez </a:t>
            </a:r>
            <a:r>
              <a:rPr lang="pl-PL" sz="2200" b="1" dirty="0" smtClean="0"/>
              <a:t>0,35.</a:t>
            </a:r>
          </a:p>
          <a:p>
            <a:pPr marL="0" indent="0" algn="just">
              <a:buNone/>
            </a:pPr>
            <a:r>
              <a:rPr lang="pl-PL" sz="2200" dirty="0" smtClean="0"/>
              <a:t>Wynik przedstawiony w procentach z języka obcego nowożytnego mnoży się przez </a:t>
            </a:r>
            <a:r>
              <a:rPr lang="pl-PL" sz="2200" b="1" dirty="0" smtClean="0"/>
              <a:t>0,3.</a:t>
            </a:r>
            <a:endParaRPr lang="pl-PL" sz="2200" b="1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136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 smtClean="0"/>
              <a:t>PRZELICZANIE NA PUNKTY OCEN</a:t>
            </a:r>
          </a:p>
          <a:p>
            <a:pPr marL="0" indent="0" algn="ctr">
              <a:buNone/>
            </a:pPr>
            <a:endParaRPr lang="pl-PL" b="1" dirty="0" smtClean="0"/>
          </a:p>
          <a:p>
            <a:pPr marL="0" indent="0" algn="just">
              <a:buNone/>
            </a:pPr>
            <a:r>
              <a:rPr lang="pl-PL" sz="2200" b="1" dirty="0" smtClean="0"/>
              <a:t>z języka polskiego, matematyki  i dwóch wybranych obowiązkowych zajęć edukacyjnych </a:t>
            </a:r>
            <a:r>
              <a:rPr lang="pl-PL" sz="2200" dirty="0" smtClean="0"/>
              <a:t>wymienionych </a:t>
            </a:r>
            <a:r>
              <a:rPr lang="pl-PL" sz="2200" dirty="0"/>
              <a:t>na świadectwie ukończenia </a:t>
            </a:r>
            <a:r>
              <a:rPr lang="pl-PL" sz="2200" dirty="0" smtClean="0"/>
              <a:t>szkoły podstawowej:</a:t>
            </a:r>
            <a:endParaRPr lang="pl-PL" sz="2200" dirty="0"/>
          </a:p>
          <a:p>
            <a:pPr algn="just"/>
            <a:r>
              <a:rPr lang="pl-PL" sz="2200" dirty="0" smtClean="0"/>
              <a:t>celujący – </a:t>
            </a:r>
            <a:r>
              <a:rPr lang="pl-PL" sz="2200" b="1" dirty="0" smtClean="0"/>
              <a:t>18 </a:t>
            </a:r>
            <a:r>
              <a:rPr lang="pl-PL" sz="2200" b="1" dirty="0"/>
              <a:t>punktów</a:t>
            </a:r>
            <a:r>
              <a:rPr lang="pl-PL" sz="2200" dirty="0"/>
              <a:t>;</a:t>
            </a:r>
          </a:p>
          <a:p>
            <a:pPr algn="just"/>
            <a:r>
              <a:rPr lang="pl-PL" sz="2200" dirty="0" smtClean="0"/>
              <a:t>bardzo dobry – </a:t>
            </a:r>
            <a:r>
              <a:rPr lang="pl-PL" sz="2200" b="1" dirty="0" smtClean="0"/>
              <a:t>17 punktów</a:t>
            </a:r>
            <a:r>
              <a:rPr lang="pl-PL" sz="2200" dirty="0"/>
              <a:t>;</a:t>
            </a:r>
          </a:p>
          <a:p>
            <a:pPr algn="just"/>
            <a:r>
              <a:rPr lang="pl-PL" sz="2200" dirty="0" smtClean="0"/>
              <a:t>dobry – </a:t>
            </a:r>
            <a:r>
              <a:rPr lang="pl-PL" sz="2200" b="1" dirty="0" smtClean="0"/>
              <a:t>14 </a:t>
            </a:r>
            <a:r>
              <a:rPr lang="pl-PL" sz="2200" b="1" dirty="0"/>
              <a:t>punktów</a:t>
            </a:r>
            <a:r>
              <a:rPr lang="pl-PL" sz="2200" dirty="0"/>
              <a:t>;</a:t>
            </a:r>
          </a:p>
          <a:p>
            <a:pPr algn="just"/>
            <a:r>
              <a:rPr lang="pl-PL" sz="2200" dirty="0" smtClean="0"/>
              <a:t>dostateczny – </a:t>
            </a:r>
            <a:r>
              <a:rPr lang="pl-PL" sz="2200" b="1" dirty="0" smtClean="0"/>
              <a:t>8 </a:t>
            </a:r>
            <a:r>
              <a:rPr lang="pl-PL" sz="2200" b="1" dirty="0"/>
              <a:t>punktów</a:t>
            </a:r>
            <a:r>
              <a:rPr lang="pl-PL" sz="2200" dirty="0"/>
              <a:t>;</a:t>
            </a:r>
          </a:p>
          <a:p>
            <a:pPr algn="just"/>
            <a:r>
              <a:rPr lang="pl-PL" sz="2200" dirty="0" smtClean="0"/>
              <a:t>dopuszczający – </a:t>
            </a:r>
            <a:r>
              <a:rPr lang="pl-PL" sz="2200" b="1" dirty="0" smtClean="0"/>
              <a:t>2 </a:t>
            </a:r>
            <a:r>
              <a:rPr lang="pl-PL" sz="2200" b="1" dirty="0"/>
              <a:t>punkty</a:t>
            </a:r>
            <a:r>
              <a:rPr lang="pl-PL" sz="2200" dirty="0"/>
              <a:t>.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980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sz="2200" dirty="0" smtClean="0"/>
              <a:t>Świadectwo </a:t>
            </a:r>
            <a:r>
              <a:rPr lang="pl-PL" sz="2200" dirty="0"/>
              <a:t>ukończenia </a:t>
            </a:r>
            <a:r>
              <a:rPr lang="pl-PL" sz="2200" dirty="0" smtClean="0"/>
              <a:t>szkoły podstawowej </a:t>
            </a:r>
            <a:r>
              <a:rPr lang="pl-PL" sz="2200" b="1" dirty="0"/>
              <a:t>z </a:t>
            </a:r>
            <a:r>
              <a:rPr lang="pl-PL" sz="2200" b="1" dirty="0" smtClean="0"/>
              <a:t>wyróżnieniem </a:t>
            </a:r>
          </a:p>
          <a:p>
            <a:pPr marL="0" indent="0" algn="ctr">
              <a:buNone/>
            </a:pPr>
            <a:r>
              <a:rPr lang="pl-PL" sz="2200" b="1" dirty="0" smtClean="0"/>
              <a:t>7 punktów.</a:t>
            </a:r>
          </a:p>
          <a:p>
            <a:pPr marL="0" indent="0" algn="ctr">
              <a:buNone/>
            </a:pPr>
            <a:endParaRPr lang="pl-PL" b="1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08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3890" y="1989211"/>
            <a:ext cx="8956060" cy="48055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 smtClean="0"/>
              <a:t>PRZELICZANIE NA PUNKTY SZCZEGÓLNYCH OSIĄGNIĘĆ</a:t>
            </a:r>
          </a:p>
          <a:p>
            <a:pPr marL="0" indent="0" algn="just">
              <a:buNone/>
            </a:pPr>
            <a:endParaRPr lang="pl-PL" b="1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2200" b="1" dirty="0" smtClean="0"/>
              <a:t>Zawody </a:t>
            </a:r>
            <a:r>
              <a:rPr lang="pl-PL" sz="2200" b="1" dirty="0"/>
              <a:t>wiedzy </a:t>
            </a:r>
            <a:r>
              <a:rPr lang="pl-PL" sz="2200" dirty="0" smtClean="0"/>
              <a:t>będące </a:t>
            </a:r>
            <a:r>
              <a:rPr lang="pl-PL" sz="2200" dirty="0"/>
              <a:t>konkursem o </a:t>
            </a:r>
            <a:r>
              <a:rPr lang="pl-PL" sz="2200" b="1" dirty="0"/>
              <a:t>zasięgu </a:t>
            </a:r>
            <a:r>
              <a:rPr lang="pl-PL" sz="2200" b="1" dirty="0" err="1"/>
              <a:t>ponadwojewódzkim</a:t>
            </a:r>
            <a:r>
              <a:rPr lang="pl-PL" sz="2200" b="1" dirty="0"/>
              <a:t> </a:t>
            </a:r>
            <a:r>
              <a:rPr lang="pl-PL" sz="2200" dirty="0"/>
              <a:t>organizowanym przez </a:t>
            </a:r>
            <a:r>
              <a:rPr lang="pl-PL" sz="2200" dirty="0" smtClean="0"/>
              <a:t>kuratorów oświaty:</a:t>
            </a:r>
            <a:endParaRPr lang="pl-PL" sz="2200" dirty="0"/>
          </a:p>
          <a:p>
            <a:pPr marL="457200" indent="-457200" algn="just">
              <a:lnSpc>
                <a:spcPct val="100000"/>
              </a:lnSpc>
              <a:buFont typeface="+mj-lt"/>
              <a:buAutoNum type="alphaLcPeriod"/>
            </a:pPr>
            <a:r>
              <a:rPr lang="pl-PL" sz="2200" dirty="0" smtClean="0"/>
              <a:t>tytuł </a:t>
            </a:r>
            <a:r>
              <a:rPr lang="pl-PL" sz="2200" dirty="0"/>
              <a:t>finalisty konkursu przedmiotowego </a:t>
            </a:r>
            <a:r>
              <a:rPr lang="pl-PL" sz="2200" dirty="0" smtClean="0"/>
              <a:t>– </a:t>
            </a:r>
            <a:r>
              <a:rPr lang="pl-PL" sz="2200" b="1" dirty="0" smtClean="0"/>
              <a:t>10 punktów;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lphaLcPeriod"/>
            </a:pPr>
            <a:r>
              <a:rPr lang="pl-PL" sz="2200" dirty="0" smtClean="0"/>
              <a:t>tytuł </a:t>
            </a:r>
            <a:r>
              <a:rPr lang="pl-PL" sz="2200" dirty="0"/>
              <a:t>laureata konkursu tematycznego lub </a:t>
            </a:r>
            <a:r>
              <a:rPr lang="pl-PL" sz="2200" dirty="0" smtClean="0"/>
              <a:t>interdyscyplinarnego</a:t>
            </a:r>
            <a:br>
              <a:rPr lang="pl-PL" sz="2200" dirty="0" smtClean="0"/>
            </a:br>
            <a:r>
              <a:rPr lang="pl-PL" sz="2200" dirty="0" smtClean="0"/>
              <a:t> – </a:t>
            </a:r>
            <a:r>
              <a:rPr lang="pl-PL" sz="2200" b="1" dirty="0" smtClean="0"/>
              <a:t>7 punktów;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lphaLcPeriod"/>
            </a:pPr>
            <a:r>
              <a:rPr lang="pl-PL" sz="2200" dirty="0" smtClean="0"/>
              <a:t>tytuł </a:t>
            </a:r>
            <a:r>
              <a:rPr lang="pl-PL" sz="2200" dirty="0"/>
              <a:t>finalisty konkursu tematycznego lub </a:t>
            </a:r>
            <a:r>
              <a:rPr lang="pl-PL" sz="2200" dirty="0" smtClean="0"/>
              <a:t>interdyscyplinarnego</a:t>
            </a:r>
            <a:br>
              <a:rPr lang="pl-PL" sz="2200" dirty="0" smtClean="0"/>
            </a:br>
            <a:r>
              <a:rPr lang="pl-PL" sz="2200" dirty="0" smtClean="0"/>
              <a:t> </a:t>
            </a:r>
            <a:r>
              <a:rPr lang="pl-PL" sz="2200" dirty="0"/>
              <a:t>– </a:t>
            </a:r>
            <a:r>
              <a:rPr lang="pl-PL" sz="2200" b="1" dirty="0" smtClean="0"/>
              <a:t>5 punktów.</a:t>
            </a:r>
            <a:endParaRPr lang="pl-PL" sz="2200" b="1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15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3890" y="1686732"/>
            <a:ext cx="8956060" cy="4521564"/>
          </a:xfrm>
        </p:spPr>
        <p:txBody>
          <a:bodyPr/>
          <a:lstStyle/>
          <a:p>
            <a:pPr marL="0" indent="0" algn="ctr">
              <a:buNone/>
            </a:pPr>
            <a:endParaRPr lang="pl-PL" b="1" dirty="0" smtClean="0"/>
          </a:p>
          <a:p>
            <a:pPr marL="0" indent="0" algn="ctr">
              <a:buNone/>
            </a:pPr>
            <a:r>
              <a:rPr lang="pl-PL" b="1" dirty="0" smtClean="0"/>
              <a:t>ZADANIA KURATORA OŚWIATY</a:t>
            </a:r>
          </a:p>
          <a:p>
            <a:pPr algn="just">
              <a:lnSpc>
                <a:spcPct val="100000"/>
              </a:lnSpc>
            </a:pPr>
            <a:r>
              <a:rPr lang="pl-PL" sz="2200" dirty="0" smtClean="0"/>
              <a:t>corocznie </a:t>
            </a:r>
            <a:r>
              <a:rPr lang="pl-PL" sz="2200" b="1" dirty="0"/>
              <a:t>do końca lutego </a:t>
            </a:r>
            <a:r>
              <a:rPr lang="pl-PL" sz="2200" dirty="0"/>
              <a:t>podaje do publicznej wiadomości </a:t>
            </a:r>
            <a:r>
              <a:rPr lang="pl-PL" sz="2200" b="1" dirty="0"/>
              <a:t>wykaz zawodów wiedzy, artystycznych i sportowych</a:t>
            </a:r>
            <a:r>
              <a:rPr lang="pl-PL" sz="2200" dirty="0"/>
              <a:t>, organizowanych przez kuratora oświaty lub inne podmioty działające na terenie szkoły, które mogą być wymienione na świadectwie ukończenia szkoły podstawowej </a:t>
            </a:r>
            <a:r>
              <a:rPr lang="pl-PL" sz="2200" dirty="0" smtClean="0"/>
              <a:t>oraz </a:t>
            </a:r>
            <a:r>
              <a:rPr lang="pl-PL" sz="2200" dirty="0"/>
              <a:t>określa miejsca uznane za wysokie w tych </a:t>
            </a:r>
            <a:r>
              <a:rPr lang="pl-PL" sz="2200" dirty="0" smtClean="0"/>
              <a:t>zawodach;</a:t>
            </a:r>
          </a:p>
          <a:p>
            <a:pPr algn="just">
              <a:lnSpc>
                <a:spcPct val="100000"/>
              </a:lnSpc>
            </a:pPr>
            <a:r>
              <a:rPr lang="pl-PL" sz="2200" dirty="0" smtClean="0"/>
              <a:t>przekazuje </a:t>
            </a:r>
            <a:r>
              <a:rPr lang="pl-PL" sz="2200" dirty="0"/>
              <a:t>gminom i dyrektorom </a:t>
            </a:r>
            <a:r>
              <a:rPr lang="pl-PL" sz="2200" dirty="0" smtClean="0"/>
              <a:t>szkół podstawowych informację</a:t>
            </a:r>
            <a:br>
              <a:rPr lang="pl-PL" sz="2200" dirty="0" smtClean="0"/>
            </a:br>
            <a:r>
              <a:rPr lang="pl-PL" sz="2200" dirty="0" smtClean="0"/>
              <a:t>o </a:t>
            </a:r>
            <a:r>
              <a:rPr lang="pl-PL" sz="2200" dirty="0"/>
              <a:t>szkołach </a:t>
            </a:r>
            <a:r>
              <a:rPr lang="pl-PL" sz="2200" dirty="0" smtClean="0"/>
              <a:t>ponadpodstawowych na </a:t>
            </a:r>
            <a:r>
              <a:rPr lang="pl-PL" sz="2200" dirty="0"/>
              <a:t>terenie województwa;</a:t>
            </a:r>
          </a:p>
          <a:p>
            <a:pPr algn="just">
              <a:lnSpc>
                <a:spcPct val="100000"/>
              </a:lnSpc>
            </a:pPr>
            <a:r>
              <a:rPr lang="pl-PL" sz="2200" dirty="0" smtClean="0"/>
              <a:t>organizuje </a:t>
            </a:r>
            <a:r>
              <a:rPr lang="pl-PL" sz="2200" dirty="0"/>
              <a:t>punkty informacyjne o wolnych miejscach w szkołach, o których </a:t>
            </a:r>
            <a:r>
              <a:rPr lang="pl-PL" sz="2200" dirty="0" smtClean="0"/>
              <a:t>mowa powyżej.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841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3890" y="2604724"/>
            <a:ext cx="8956060" cy="45215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200" b="1" dirty="0" smtClean="0"/>
              <a:t>Zawody </a:t>
            </a:r>
            <a:r>
              <a:rPr lang="pl-PL" sz="2200" b="1" dirty="0"/>
              <a:t>wiedzy </a:t>
            </a:r>
            <a:r>
              <a:rPr lang="pl-PL" sz="2200" dirty="0" smtClean="0"/>
              <a:t>będące </a:t>
            </a:r>
            <a:r>
              <a:rPr lang="pl-PL" sz="2200" dirty="0"/>
              <a:t>konkursem o </a:t>
            </a:r>
            <a:r>
              <a:rPr lang="pl-PL" sz="2200" b="1" dirty="0"/>
              <a:t>zasięgu międzynarodowym lub ogólnopolskim</a:t>
            </a:r>
            <a:r>
              <a:rPr lang="pl-PL" sz="2200" dirty="0"/>
              <a:t> albo </a:t>
            </a:r>
            <a:r>
              <a:rPr lang="pl-PL" sz="2200" dirty="0" smtClean="0"/>
              <a:t>turniejem o </a:t>
            </a:r>
            <a:r>
              <a:rPr lang="pl-PL" sz="2200" dirty="0"/>
              <a:t>zasięgu </a:t>
            </a:r>
            <a:r>
              <a:rPr lang="pl-PL" sz="2200" dirty="0" smtClean="0"/>
              <a:t>ogólnopolskim: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pl-PL" sz="2200" dirty="0" smtClean="0"/>
              <a:t>tytuł </a:t>
            </a:r>
            <a:r>
              <a:rPr lang="pl-PL" sz="2200" dirty="0"/>
              <a:t>finalisty konkursu z przedmiotu lub przedmiotów artystycznych objętych ramowym planem </a:t>
            </a:r>
            <a:r>
              <a:rPr lang="pl-PL" sz="2200" dirty="0" smtClean="0"/>
              <a:t>nauczania szkoły </a:t>
            </a:r>
            <a:r>
              <a:rPr lang="pl-PL" sz="2200" dirty="0"/>
              <a:t>artystycznej </a:t>
            </a:r>
            <a:r>
              <a:rPr lang="pl-PL" sz="2200" dirty="0" smtClean="0"/>
              <a:t>– </a:t>
            </a:r>
            <a:r>
              <a:rPr lang="pl-PL" sz="2200" b="1" dirty="0"/>
              <a:t>10 </a:t>
            </a:r>
            <a:r>
              <a:rPr lang="pl-PL" sz="2200" b="1" dirty="0" smtClean="0"/>
              <a:t>punktów;</a:t>
            </a:r>
            <a:endParaRPr lang="pl-PL" sz="2200" b="1" dirty="0"/>
          </a:p>
          <a:p>
            <a:pPr marL="514350" indent="-514350" algn="just">
              <a:buFont typeface="+mj-lt"/>
              <a:buAutoNum type="alphaLcPeriod"/>
            </a:pPr>
            <a:r>
              <a:rPr lang="pl-PL" sz="2200" dirty="0" smtClean="0"/>
              <a:t>tytuł </a:t>
            </a:r>
            <a:r>
              <a:rPr lang="pl-PL" sz="2200" dirty="0"/>
              <a:t>laureata turnieju z przedmiotu lub przedmiotów artystycznych nieobjętych ramowym planem </a:t>
            </a:r>
            <a:r>
              <a:rPr lang="pl-PL" sz="2200" dirty="0" smtClean="0"/>
              <a:t>nauczania szkoły </a:t>
            </a:r>
            <a:r>
              <a:rPr lang="pl-PL" sz="2200" dirty="0"/>
              <a:t>artystycznej </a:t>
            </a:r>
            <a:r>
              <a:rPr lang="pl-PL" sz="2200" dirty="0" smtClean="0"/>
              <a:t>– </a:t>
            </a:r>
            <a:r>
              <a:rPr lang="pl-PL" sz="2200" b="1" dirty="0"/>
              <a:t>4 </a:t>
            </a:r>
            <a:r>
              <a:rPr lang="pl-PL" sz="2200" b="1" dirty="0" smtClean="0"/>
              <a:t>punkty;</a:t>
            </a:r>
            <a:endParaRPr lang="pl-PL" sz="2200" b="1" dirty="0"/>
          </a:p>
          <a:p>
            <a:pPr marL="514350" indent="-514350" algn="just">
              <a:buFont typeface="+mj-lt"/>
              <a:buAutoNum type="alphaLcPeriod"/>
            </a:pPr>
            <a:r>
              <a:rPr lang="pl-PL" sz="2200" dirty="0" smtClean="0"/>
              <a:t>tytuł </a:t>
            </a:r>
            <a:r>
              <a:rPr lang="pl-PL" sz="2200" dirty="0"/>
              <a:t>finalisty turnieju z przedmiotu lub przedmiotów artystycznych nieobjętych ramowym planem </a:t>
            </a:r>
            <a:r>
              <a:rPr lang="pl-PL" sz="2200" dirty="0" smtClean="0"/>
              <a:t>nauczania szkoły </a:t>
            </a:r>
            <a:r>
              <a:rPr lang="pl-PL" sz="2200" dirty="0"/>
              <a:t>artystycznej </a:t>
            </a:r>
            <a:r>
              <a:rPr lang="pl-PL" sz="2200" dirty="0" smtClean="0"/>
              <a:t>– </a:t>
            </a:r>
            <a:r>
              <a:rPr lang="pl-PL" sz="2200" b="1" dirty="0" smtClean="0"/>
              <a:t>3 punkty.</a:t>
            </a:r>
            <a:endParaRPr lang="pl-PL" sz="2200" b="1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579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8899"/>
            <a:ext cx="9610344" cy="501582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2200" b="1" kern="0" dirty="0" smtClean="0"/>
              <a:t>Zawody </a:t>
            </a:r>
            <a:r>
              <a:rPr lang="pl-PL" sz="2200" b="1" kern="0" dirty="0"/>
              <a:t>wiedzy </a:t>
            </a:r>
            <a:r>
              <a:rPr lang="pl-PL" sz="2200" kern="0" dirty="0" smtClean="0"/>
              <a:t>będące </a:t>
            </a:r>
            <a:r>
              <a:rPr lang="pl-PL" sz="2200" kern="0" dirty="0"/>
              <a:t>konkursem o </a:t>
            </a:r>
            <a:r>
              <a:rPr lang="pl-PL" sz="2200" b="1" kern="0" dirty="0"/>
              <a:t>zasięgu wojewódzkim </a:t>
            </a:r>
            <a:r>
              <a:rPr lang="pl-PL" sz="2200" kern="0" dirty="0"/>
              <a:t>organizowanym przez kuratora oświaty:</a:t>
            </a:r>
          </a:p>
          <a:p>
            <a:pPr marL="514350" indent="-514350" algn="just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pl-PL" sz="2200" kern="0" dirty="0" smtClean="0"/>
              <a:t>dwa </a:t>
            </a:r>
            <a:r>
              <a:rPr lang="pl-PL" sz="2200" kern="0" dirty="0"/>
              <a:t>lub więcej tytułów finalisty konkursu </a:t>
            </a:r>
            <a:r>
              <a:rPr lang="pl-PL" sz="2200" kern="0" dirty="0" smtClean="0"/>
              <a:t>przedmiotowego</a:t>
            </a:r>
            <a:br>
              <a:rPr lang="pl-PL" sz="2200" kern="0" dirty="0" smtClean="0"/>
            </a:br>
            <a:r>
              <a:rPr lang="pl-PL" sz="2200" kern="0" dirty="0" smtClean="0"/>
              <a:t>– </a:t>
            </a:r>
            <a:r>
              <a:rPr lang="pl-PL" sz="2200" b="1" kern="0" dirty="0" smtClean="0"/>
              <a:t>10 punktów;</a:t>
            </a:r>
            <a:endParaRPr lang="pl-PL" sz="2200" b="1" kern="0" dirty="0"/>
          </a:p>
          <a:p>
            <a:pPr marL="514350" indent="-514350" algn="just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pl-PL" sz="2200" kern="0" dirty="0" smtClean="0"/>
              <a:t>dwa </a:t>
            </a:r>
            <a:r>
              <a:rPr lang="pl-PL" sz="2200" kern="0" dirty="0"/>
              <a:t>lub więcej tytułów laureata konkursu </a:t>
            </a:r>
            <a:r>
              <a:rPr lang="pl-PL" sz="2200" kern="0" dirty="0" smtClean="0"/>
              <a:t>tematycznego</a:t>
            </a:r>
            <a:br>
              <a:rPr lang="pl-PL" sz="2200" kern="0" dirty="0" smtClean="0"/>
            </a:br>
            <a:r>
              <a:rPr lang="pl-PL" sz="2200" kern="0" dirty="0" smtClean="0"/>
              <a:t>lub        interdyscyplinarnego – </a:t>
            </a:r>
            <a:r>
              <a:rPr lang="pl-PL" sz="2200" b="1" kern="0" dirty="0"/>
              <a:t>7 </a:t>
            </a:r>
            <a:r>
              <a:rPr lang="pl-PL" sz="2200" b="1" kern="0" dirty="0" smtClean="0"/>
              <a:t>punktów</a:t>
            </a:r>
            <a:r>
              <a:rPr lang="pl-PL" sz="2200" kern="0" dirty="0"/>
              <a:t>;</a:t>
            </a:r>
          </a:p>
          <a:p>
            <a:pPr marL="514350" indent="-514350" algn="just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pl-PL" sz="2200" kern="0" dirty="0" smtClean="0"/>
              <a:t>dwa </a:t>
            </a:r>
            <a:r>
              <a:rPr lang="pl-PL" sz="2200" kern="0" dirty="0"/>
              <a:t>lub więcej tytułów finalisty konkursu </a:t>
            </a:r>
            <a:r>
              <a:rPr lang="pl-PL" sz="2200" kern="0" dirty="0" smtClean="0"/>
              <a:t>tematycznego</a:t>
            </a:r>
            <a:br>
              <a:rPr lang="pl-PL" sz="2200" kern="0" dirty="0" smtClean="0"/>
            </a:br>
            <a:r>
              <a:rPr lang="pl-PL" sz="2200" kern="0" dirty="0" smtClean="0"/>
              <a:t>lub </a:t>
            </a:r>
            <a:r>
              <a:rPr lang="pl-PL" sz="2200" kern="0" dirty="0"/>
              <a:t>interdyscyplinarnego – </a:t>
            </a:r>
            <a:r>
              <a:rPr lang="pl-PL" sz="2200" kern="0" dirty="0" smtClean="0"/>
              <a:t> </a:t>
            </a:r>
            <a:r>
              <a:rPr lang="pl-PL" sz="2200" b="1" kern="0" dirty="0"/>
              <a:t>5 </a:t>
            </a:r>
            <a:r>
              <a:rPr lang="pl-PL" sz="2200" b="1" kern="0" dirty="0" smtClean="0"/>
              <a:t>punktów;</a:t>
            </a:r>
            <a:endParaRPr lang="pl-PL" sz="2200" b="1" kern="0" dirty="0"/>
          </a:p>
          <a:p>
            <a:pPr marL="514350" indent="-514350" algn="just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pl-PL" sz="2200" kern="0" dirty="0"/>
              <a:t>﻿</a:t>
            </a:r>
            <a:r>
              <a:rPr lang="pl-PL" sz="2200" kern="0" dirty="0" smtClean="0"/>
              <a:t>tytuł </a:t>
            </a:r>
            <a:r>
              <a:rPr lang="pl-PL" sz="2200" kern="0" dirty="0"/>
              <a:t>finalisty konkursu przedmiotowego </a:t>
            </a:r>
            <a:r>
              <a:rPr lang="pl-PL" sz="2200" kern="0" dirty="0" smtClean="0"/>
              <a:t>– </a:t>
            </a:r>
            <a:r>
              <a:rPr lang="pl-PL" sz="2200" b="1" kern="0" dirty="0" smtClean="0"/>
              <a:t>7 punktów</a:t>
            </a:r>
            <a:r>
              <a:rPr lang="pl-PL" sz="2200" kern="0" dirty="0"/>
              <a:t>;</a:t>
            </a:r>
          </a:p>
          <a:p>
            <a:pPr marL="514350" indent="-514350" algn="just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pl-PL" sz="2200" kern="0" dirty="0" smtClean="0"/>
              <a:t>tytuł </a:t>
            </a:r>
            <a:r>
              <a:rPr lang="pl-PL" sz="2200" kern="0" dirty="0"/>
              <a:t>laureata konkursu tematycznego lub </a:t>
            </a:r>
            <a:r>
              <a:rPr lang="pl-PL" sz="2200" kern="0" dirty="0" smtClean="0"/>
              <a:t>interdyscyplinarnego</a:t>
            </a:r>
            <a:br>
              <a:rPr lang="pl-PL" sz="2200" kern="0" dirty="0" smtClean="0"/>
            </a:br>
            <a:r>
              <a:rPr lang="pl-PL" sz="2200" kern="0" dirty="0" smtClean="0"/>
              <a:t>– </a:t>
            </a:r>
            <a:r>
              <a:rPr lang="pl-PL" sz="2200" b="1" kern="0" dirty="0"/>
              <a:t>5 punktów,</a:t>
            </a:r>
          </a:p>
          <a:p>
            <a:pPr marL="514350" indent="-514350" algn="just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pl-PL" sz="2200" kern="0" dirty="0" smtClean="0"/>
              <a:t>tytuł </a:t>
            </a:r>
            <a:r>
              <a:rPr lang="pl-PL" sz="2200" kern="0" dirty="0"/>
              <a:t>finalisty konkursu tematycznego lub </a:t>
            </a:r>
            <a:r>
              <a:rPr lang="pl-PL" sz="2200" kern="0" dirty="0" smtClean="0"/>
              <a:t>interdyscyplinarnego</a:t>
            </a:r>
            <a:br>
              <a:rPr lang="pl-PL" sz="2200" kern="0" dirty="0" smtClean="0"/>
            </a:br>
            <a:r>
              <a:rPr lang="pl-PL" sz="2200" kern="0" dirty="0" smtClean="0"/>
              <a:t>–  </a:t>
            </a:r>
            <a:r>
              <a:rPr lang="pl-PL" sz="2200" b="1" kern="0" dirty="0"/>
              <a:t>3 </a:t>
            </a:r>
            <a:r>
              <a:rPr lang="pl-PL" sz="2200" b="1" kern="0" dirty="0" smtClean="0"/>
              <a:t>punkty.</a:t>
            </a:r>
            <a:endParaRPr lang="pl-PL" sz="2200" b="1" kern="0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13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3890" y="1769028"/>
            <a:ext cx="8956060" cy="452156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l-PL" sz="2200" b="1" dirty="0" smtClean="0"/>
              <a:t>Zawody </a:t>
            </a:r>
            <a:r>
              <a:rPr lang="pl-PL" sz="2200" b="1" dirty="0"/>
              <a:t>wiedzy </a:t>
            </a:r>
            <a:r>
              <a:rPr lang="pl-PL" sz="2200" dirty="0" smtClean="0"/>
              <a:t>będące konkursem </a:t>
            </a:r>
            <a:r>
              <a:rPr lang="pl-PL" sz="2200" dirty="0"/>
              <a:t>albo </a:t>
            </a:r>
            <a:r>
              <a:rPr lang="pl-PL" sz="2200" dirty="0" smtClean="0"/>
              <a:t>turniejem </a:t>
            </a:r>
            <a:r>
              <a:rPr lang="pl-PL" sz="2200" dirty="0"/>
              <a:t>o </a:t>
            </a:r>
            <a:r>
              <a:rPr lang="pl-PL" sz="2200" b="1" dirty="0"/>
              <a:t>zasięgu </a:t>
            </a:r>
            <a:r>
              <a:rPr lang="pl-PL" sz="2200" b="1" dirty="0" err="1"/>
              <a:t>ponadwojewódzkim</a:t>
            </a:r>
            <a:r>
              <a:rPr lang="pl-PL" sz="2200" b="1" dirty="0"/>
              <a:t> lub </a:t>
            </a:r>
            <a:r>
              <a:rPr lang="pl-PL" sz="2200" b="1" dirty="0" smtClean="0"/>
              <a:t>wojewódzkim</a:t>
            </a:r>
            <a:r>
              <a:rPr lang="pl-PL" sz="2200" dirty="0" smtClean="0"/>
              <a:t>:</a:t>
            </a:r>
          </a:p>
          <a:p>
            <a:pPr marL="0" indent="0" algn="just">
              <a:buNone/>
            </a:pPr>
            <a:endParaRPr lang="pl-PL" sz="2200" dirty="0"/>
          </a:p>
          <a:p>
            <a:pPr marL="514350" indent="-514350" algn="just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pl-PL" sz="2200" dirty="0" smtClean="0"/>
              <a:t>dwa </a:t>
            </a:r>
            <a:r>
              <a:rPr lang="pl-PL" sz="2200" dirty="0"/>
              <a:t>lub więcej tytułów finalisty konkursu z przedmiotu lub przedmiotów </a:t>
            </a:r>
            <a:r>
              <a:rPr lang="pl-PL" sz="2200" dirty="0" smtClean="0"/>
              <a:t>artystycznych objętych ramowym planem </a:t>
            </a:r>
            <a:r>
              <a:rPr lang="pl-PL" sz="2200" dirty="0"/>
              <a:t>nauczania szkoły artystycznej –  </a:t>
            </a:r>
            <a:r>
              <a:rPr lang="pl-PL" sz="2200" b="1" dirty="0" smtClean="0"/>
              <a:t>10 punktów</a:t>
            </a:r>
            <a:r>
              <a:rPr lang="pl-PL" sz="2200" dirty="0"/>
              <a:t>;</a:t>
            </a:r>
            <a:endParaRPr lang="pl-PL" sz="2200" dirty="0" smtClean="0"/>
          </a:p>
          <a:p>
            <a:pPr marL="514350" indent="-514350" algn="just">
              <a:lnSpc>
                <a:spcPct val="120000"/>
              </a:lnSpc>
              <a:buFont typeface="+mj-lt"/>
              <a:buAutoNum type="alphaLcPeriod"/>
            </a:pPr>
            <a:r>
              <a:rPr lang="pl-PL" sz="2200" dirty="0" smtClean="0"/>
              <a:t>dwa </a:t>
            </a:r>
            <a:r>
              <a:rPr lang="pl-PL" sz="2200" dirty="0"/>
              <a:t>lub więcej tytułów laureata turnieju z przedmiotu lub przedmiotów artystycznych </a:t>
            </a:r>
            <a:r>
              <a:rPr lang="pl-PL" sz="2200" dirty="0" smtClean="0"/>
              <a:t>nieobjętych ramowym planem </a:t>
            </a:r>
            <a:r>
              <a:rPr lang="pl-PL" sz="2200" dirty="0"/>
              <a:t>nauczania szkoły artystycznej </a:t>
            </a:r>
            <a:r>
              <a:rPr lang="pl-PL" sz="2200" dirty="0" smtClean="0"/>
              <a:t>– </a:t>
            </a:r>
            <a:r>
              <a:rPr lang="pl-PL" sz="2200" b="1" dirty="0"/>
              <a:t>7 </a:t>
            </a:r>
            <a:r>
              <a:rPr lang="pl-PL" sz="2200" b="1" dirty="0" smtClean="0"/>
              <a:t>punktów</a:t>
            </a:r>
            <a:r>
              <a:rPr lang="pl-PL" sz="2200" b="1" dirty="0"/>
              <a:t>;</a:t>
            </a:r>
            <a:endParaRPr lang="pl-PL" sz="2200" b="1" dirty="0" smtClean="0"/>
          </a:p>
          <a:p>
            <a:pPr marL="514350" indent="-514350" algn="just">
              <a:lnSpc>
                <a:spcPct val="120000"/>
              </a:lnSpc>
              <a:buFont typeface="+mj-lt"/>
              <a:buAutoNum type="alphaLcPeriod"/>
            </a:pPr>
            <a:r>
              <a:rPr lang="pl-PL" sz="2200" dirty="0" smtClean="0"/>
              <a:t>dwa </a:t>
            </a:r>
            <a:r>
              <a:rPr lang="pl-PL" sz="2200" dirty="0"/>
              <a:t>lub więcej tytułów finalisty turnieju z przedmiotu lub przedmiotów artystycznych nieobjętych </a:t>
            </a:r>
            <a:r>
              <a:rPr lang="pl-PL" sz="2200" dirty="0" smtClean="0"/>
              <a:t>ramowym planem </a:t>
            </a:r>
            <a:r>
              <a:rPr lang="pl-PL" sz="2200" dirty="0"/>
              <a:t>nauczania szkoły artystycznej </a:t>
            </a:r>
            <a:r>
              <a:rPr lang="pl-PL" sz="2200" dirty="0" smtClean="0"/>
              <a:t>– </a:t>
            </a:r>
            <a:r>
              <a:rPr lang="pl-PL" sz="2200" b="1" dirty="0"/>
              <a:t>5 </a:t>
            </a:r>
            <a:r>
              <a:rPr lang="pl-PL" sz="2200" b="1" dirty="0" smtClean="0"/>
              <a:t>punktów</a:t>
            </a:r>
            <a:r>
              <a:rPr lang="pl-PL" sz="2200" b="1" dirty="0"/>
              <a:t>;</a:t>
            </a:r>
            <a:endParaRPr lang="pl-PL" sz="2200" b="1" dirty="0" smtClean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166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3890" y="3250356"/>
            <a:ext cx="8956060" cy="4521564"/>
          </a:xfrm>
        </p:spPr>
        <p:txBody>
          <a:bodyPr/>
          <a:lstStyle/>
          <a:p>
            <a:pPr marL="514350" indent="-514350" algn="just">
              <a:buFont typeface="+mj-lt"/>
              <a:buAutoNum type="alphaLcPeriod" startAt="4"/>
            </a:pPr>
            <a:r>
              <a:rPr lang="pl-PL" sz="2200" dirty="0" smtClean="0"/>
              <a:t>tytuł </a:t>
            </a:r>
            <a:r>
              <a:rPr lang="pl-PL" sz="2200" dirty="0"/>
              <a:t>finalisty konkursu z przedmiotu lub przedmiotów artystycznych objętych ramowym planem nauczania szkoły artystycznej – </a:t>
            </a:r>
            <a:r>
              <a:rPr lang="pl-PL" sz="2200" b="1" dirty="0"/>
              <a:t>7 </a:t>
            </a:r>
            <a:r>
              <a:rPr lang="pl-PL" sz="2200" b="1" dirty="0" smtClean="0"/>
              <a:t>punktów;</a:t>
            </a:r>
            <a:endParaRPr lang="pl-PL" sz="2200" b="1" dirty="0"/>
          </a:p>
          <a:p>
            <a:pPr marL="514350" indent="-514350" algn="just">
              <a:buFont typeface="+mj-lt"/>
              <a:buAutoNum type="alphaLcPeriod" startAt="4"/>
            </a:pPr>
            <a:r>
              <a:rPr lang="pl-PL" sz="2200" dirty="0" smtClean="0"/>
              <a:t>tytuł </a:t>
            </a:r>
            <a:r>
              <a:rPr lang="pl-PL" sz="2200" dirty="0"/>
              <a:t>laureata turnieju z przedmiotu lub przedmiotów artystycznych nieobjętych ramowym planem nauczania szkoły artystycznej – </a:t>
            </a:r>
            <a:r>
              <a:rPr lang="pl-PL" sz="2200" b="1" dirty="0"/>
              <a:t>3 </a:t>
            </a:r>
            <a:r>
              <a:rPr lang="pl-PL" sz="2200" b="1" dirty="0" smtClean="0"/>
              <a:t>punkty;</a:t>
            </a:r>
            <a:endParaRPr lang="pl-PL" sz="2200" b="1" dirty="0"/>
          </a:p>
          <a:p>
            <a:pPr marL="514350" indent="-514350" algn="just">
              <a:buFont typeface="+mj-lt"/>
              <a:buAutoNum type="alphaLcPeriod" startAt="4"/>
            </a:pPr>
            <a:r>
              <a:rPr lang="pl-PL" sz="2200" dirty="0" smtClean="0"/>
              <a:t>tytuł </a:t>
            </a:r>
            <a:r>
              <a:rPr lang="pl-PL" sz="2200" dirty="0"/>
              <a:t>finalisty turnieju z przedmiotu lub przedmiotów artystycznych nieobjętych ramowym planem nauczania szkoły artystycznej – </a:t>
            </a:r>
            <a:r>
              <a:rPr lang="pl-PL" sz="2200" b="1" dirty="0"/>
              <a:t>2 </a:t>
            </a:r>
            <a:r>
              <a:rPr lang="pl-PL" sz="2200" b="1" dirty="0" smtClean="0"/>
              <a:t>punkty</a:t>
            </a:r>
            <a:r>
              <a:rPr lang="pl-PL" sz="2200" dirty="0" smtClean="0"/>
              <a:t>.</a:t>
            </a:r>
            <a:endParaRPr lang="pl-PL" sz="2200" dirty="0"/>
          </a:p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08160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3890" y="2948604"/>
            <a:ext cx="8956060" cy="452156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2200" dirty="0" smtClean="0"/>
              <a:t>Uzyskanie </a:t>
            </a:r>
            <a:r>
              <a:rPr lang="pl-PL" sz="2200" dirty="0"/>
              <a:t>wysokiego miejsca w </a:t>
            </a:r>
            <a:r>
              <a:rPr lang="pl-PL" sz="2200" b="1" dirty="0"/>
              <a:t>zawodach wiedzy </a:t>
            </a:r>
            <a:r>
              <a:rPr lang="pl-PL" sz="2200" dirty="0"/>
              <a:t>innych niż wymienione </a:t>
            </a:r>
            <a:r>
              <a:rPr lang="pl-PL" sz="2200" dirty="0" smtClean="0"/>
              <a:t>wyżej, </a:t>
            </a:r>
            <a:r>
              <a:rPr lang="pl-PL" sz="2200" b="1" dirty="0"/>
              <a:t>artystycznych lub </a:t>
            </a:r>
            <a:r>
              <a:rPr lang="pl-PL" sz="2200" b="1" dirty="0" smtClean="0"/>
              <a:t>sportowych </a:t>
            </a:r>
            <a:r>
              <a:rPr lang="pl-PL" sz="2200" dirty="0" smtClean="0"/>
              <a:t>organizowanych </a:t>
            </a:r>
            <a:r>
              <a:rPr lang="pl-PL" sz="2200" dirty="0"/>
              <a:t>przez kuratora oświaty lub inne podmioty działające na terenie szkoły, na szczeblu: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LcPeriod"/>
            </a:pPr>
            <a:r>
              <a:rPr lang="pl-PL" sz="2200" dirty="0" smtClean="0"/>
              <a:t>	międzynarodowym – </a:t>
            </a:r>
            <a:r>
              <a:rPr lang="pl-PL" sz="2200" b="1" dirty="0" smtClean="0"/>
              <a:t>4 punkty;</a:t>
            </a:r>
            <a:endParaRPr lang="pl-PL" sz="2200" dirty="0"/>
          </a:p>
          <a:p>
            <a:pPr marL="514350" indent="-514350">
              <a:lnSpc>
                <a:spcPct val="100000"/>
              </a:lnSpc>
              <a:buFont typeface="+mj-lt"/>
              <a:buAutoNum type="alphaLcPeriod"/>
            </a:pPr>
            <a:r>
              <a:rPr lang="pl-PL" sz="2200" dirty="0" smtClean="0"/>
              <a:t>	krajowym – </a:t>
            </a:r>
            <a:r>
              <a:rPr lang="pl-PL" sz="2200" b="1" dirty="0" smtClean="0"/>
              <a:t>3 punkty;</a:t>
            </a:r>
            <a:endParaRPr lang="pl-PL" sz="2200" dirty="0"/>
          </a:p>
          <a:p>
            <a:pPr marL="514350" indent="-514350">
              <a:lnSpc>
                <a:spcPct val="100000"/>
              </a:lnSpc>
              <a:buFont typeface="+mj-lt"/>
              <a:buAutoNum type="alphaLcPeriod"/>
            </a:pPr>
            <a:r>
              <a:rPr lang="pl-PL" sz="2200" dirty="0" smtClean="0"/>
              <a:t>	wojewódzkim – </a:t>
            </a:r>
            <a:r>
              <a:rPr lang="pl-PL" sz="2200" b="1" dirty="0" smtClean="0"/>
              <a:t>2 punkty;</a:t>
            </a:r>
            <a:endParaRPr lang="pl-PL" sz="2200" b="1" dirty="0"/>
          </a:p>
          <a:p>
            <a:pPr marL="514350" indent="-514350">
              <a:lnSpc>
                <a:spcPct val="100000"/>
              </a:lnSpc>
              <a:buFont typeface="+mj-lt"/>
              <a:buAutoNum type="alphaLcPeriod"/>
            </a:pPr>
            <a:r>
              <a:rPr lang="pl-PL" sz="2200" dirty="0" smtClean="0"/>
              <a:t>	powiatowym – </a:t>
            </a:r>
            <a:r>
              <a:rPr lang="pl-PL" sz="2200" b="1" dirty="0" smtClean="0"/>
              <a:t>1 punkt.</a:t>
            </a:r>
            <a:endParaRPr lang="pl-PL" sz="2200" b="1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123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3890" y="2604724"/>
            <a:ext cx="8956060" cy="4521564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200" dirty="0" smtClean="0"/>
              <a:t>W </a:t>
            </a:r>
            <a:r>
              <a:rPr lang="pl-PL" sz="2200" dirty="0"/>
              <a:t>przypadku gdy kandydat ma więcej niż jedno szczególne osiągnięcie w zawodach wiedzy, artystycznych i </a:t>
            </a:r>
            <a:r>
              <a:rPr lang="pl-PL" sz="2200" dirty="0" smtClean="0"/>
              <a:t>sportowych </a:t>
            </a:r>
            <a:r>
              <a:rPr lang="pl-PL" sz="2200" dirty="0"/>
              <a:t>wymienione na świadectwie ukończenia szkoły </a:t>
            </a:r>
            <a:r>
              <a:rPr lang="pl-PL" sz="2200" dirty="0" smtClean="0"/>
              <a:t>podstawowej, </a:t>
            </a:r>
            <a:r>
              <a:rPr lang="pl-PL" sz="2200" b="1" dirty="0" smtClean="0"/>
              <a:t>maksymalna liczba </a:t>
            </a:r>
            <a:r>
              <a:rPr lang="pl-PL" sz="2200" b="1" dirty="0"/>
              <a:t>punktów </a:t>
            </a:r>
            <a:r>
              <a:rPr lang="pl-PL" sz="2200" dirty="0"/>
              <a:t>możliwych do uzyskania </a:t>
            </a:r>
            <a:r>
              <a:rPr lang="pl-PL" sz="2200" b="1" dirty="0"/>
              <a:t>za wszystkie osiągnięcia </a:t>
            </a:r>
            <a:r>
              <a:rPr lang="pl-PL" sz="2200" dirty="0"/>
              <a:t>wynosi </a:t>
            </a:r>
            <a:r>
              <a:rPr lang="pl-PL" sz="2200" b="1" dirty="0" smtClean="0"/>
              <a:t>18 </a:t>
            </a:r>
            <a:r>
              <a:rPr lang="pl-PL" sz="2200" b="1" dirty="0"/>
              <a:t>punktów</a:t>
            </a:r>
            <a:r>
              <a:rPr lang="pl-PL" sz="2200" dirty="0"/>
              <a:t>.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4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sz="2200" dirty="0" smtClean="0"/>
              <a:t>Za </a:t>
            </a:r>
            <a:r>
              <a:rPr lang="pl-PL" sz="2200" dirty="0"/>
              <a:t>osiągnięcia w zakresie aktywności społecznej, w tym na rzecz środowiska szkolnego, w szczególności w formie wolontariatu przyznaje się </a:t>
            </a:r>
            <a:r>
              <a:rPr lang="pl-PL" sz="2200" b="1" dirty="0"/>
              <a:t>3 punkty</a:t>
            </a:r>
            <a:r>
              <a:rPr lang="pl-PL" sz="22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75709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3890" y="2273155"/>
            <a:ext cx="8956060" cy="4521564"/>
          </a:xfrm>
        </p:spPr>
        <p:txBody>
          <a:bodyPr/>
          <a:lstStyle/>
          <a:p>
            <a:pPr algn="just"/>
            <a:endParaRPr lang="pl-PL" dirty="0" smtClean="0"/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sz="2200" dirty="0" smtClean="0"/>
              <a:t>Aby za osiągnięcie kandydat otrzymał punkty, musi ono zostać wpisane</a:t>
            </a:r>
            <a:br>
              <a:rPr lang="pl-PL" sz="2200" dirty="0" smtClean="0"/>
            </a:br>
            <a:r>
              <a:rPr lang="pl-PL" sz="2200" dirty="0" smtClean="0"/>
              <a:t>na świadectwo ukończenia szkoły podstawowej.</a:t>
            </a:r>
          </a:p>
          <a:p>
            <a:pPr algn="just"/>
            <a:endParaRPr lang="pl-PL" sz="2200" dirty="0" smtClean="0"/>
          </a:p>
          <a:p>
            <a:pPr marL="0" indent="0" algn="just">
              <a:buNone/>
            </a:pPr>
            <a:r>
              <a:rPr lang="pl-PL" sz="2200" dirty="0" smtClean="0"/>
              <a:t>O wpisie osiągnięć na świadectwo decyduje </a:t>
            </a:r>
            <a:r>
              <a:rPr lang="pl-PL" sz="2200" b="1" dirty="0" smtClean="0"/>
              <a:t>dyrektor szkoły podstawowej.</a:t>
            </a:r>
            <a:endParaRPr lang="pl-PL" sz="2200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07031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3890" y="2604724"/>
            <a:ext cx="8956060" cy="452156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2200" b="1" dirty="0" smtClean="0"/>
              <a:t>Przeliczanie </a:t>
            </a:r>
            <a:r>
              <a:rPr lang="pl-PL" sz="2200" b="1" dirty="0"/>
              <a:t>na punkty </a:t>
            </a:r>
            <a:r>
              <a:rPr lang="pl-PL" sz="2200" b="1" dirty="0" smtClean="0"/>
              <a:t>ocen </a:t>
            </a:r>
            <a:r>
              <a:rPr lang="pl-PL" sz="2200" dirty="0"/>
              <a:t>z języka </a:t>
            </a:r>
            <a:r>
              <a:rPr lang="pl-PL" sz="2200" dirty="0" smtClean="0"/>
              <a:t>polskiego i matematyki wymienionych na świadectwie ukończenia szkoły podstawowej w przypadku </a:t>
            </a:r>
            <a:r>
              <a:rPr lang="pl-PL" sz="2200" b="1" dirty="0" smtClean="0"/>
              <a:t>osób zwolnionych z obowiązku przystąpienia do sprawdzianu ósmoklasisty</a:t>
            </a:r>
            <a:r>
              <a:rPr lang="pl-PL" sz="2200" dirty="0" smtClean="0"/>
              <a:t>: </a:t>
            </a:r>
            <a:endParaRPr lang="pl-PL" sz="2200" dirty="0"/>
          </a:p>
          <a:p>
            <a:pPr marL="514350" indent="-514350">
              <a:lnSpc>
                <a:spcPct val="100000"/>
              </a:lnSpc>
              <a:buFont typeface="+mj-lt"/>
              <a:buAutoNum type="alphaLcPeriod"/>
            </a:pPr>
            <a:r>
              <a:rPr lang="pl-PL" sz="2200" dirty="0" smtClean="0"/>
              <a:t>za ocenę celującą – po </a:t>
            </a:r>
            <a:r>
              <a:rPr lang="pl-PL" sz="2200" b="1" dirty="0" smtClean="0"/>
              <a:t>35 punktów;</a:t>
            </a:r>
            <a:endParaRPr lang="pl-PL" sz="2200" b="1" dirty="0"/>
          </a:p>
          <a:p>
            <a:pPr marL="514350" indent="-514350">
              <a:lnSpc>
                <a:spcPct val="100000"/>
              </a:lnSpc>
              <a:buFont typeface="+mj-lt"/>
              <a:buAutoNum type="alphaLcPeriod"/>
            </a:pPr>
            <a:r>
              <a:rPr lang="pl-PL" sz="2200" dirty="0" smtClean="0"/>
              <a:t>za ocenę bardzo dobrą – po </a:t>
            </a:r>
            <a:r>
              <a:rPr lang="pl-PL" sz="2200" b="1" dirty="0" smtClean="0"/>
              <a:t>30 punktów;</a:t>
            </a:r>
            <a:endParaRPr lang="pl-PL" sz="2200" b="1" dirty="0"/>
          </a:p>
          <a:p>
            <a:pPr marL="514350" indent="-514350">
              <a:lnSpc>
                <a:spcPct val="100000"/>
              </a:lnSpc>
              <a:buFont typeface="+mj-lt"/>
              <a:buAutoNum type="alphaLcPeriod"/>
            </a:pPr>
            <a:r>
              <a:rPr lang="pl-PL" sz="2200" dirty="0" smtClean="0"/>
              <a:t>za ocenę dobrą – po </a:t>
            </a:r>
            <a:r>
              <a:rPr lang="pl-PL" sz="2200" b="1" dirty="0" smtClean="0"/>
              <a:t>25 punktów;</a:t>
            </a:r>
            <a:endParaRPr lang="pl-PL" sz="2200" b="1" dirty="0"/>
          </a:p>
          <a:p>
            <a:pPr marL="514350" indent="-514350">
              <a:lnSpc>
                <a:spcPct val="100000"/>
              </a:lnSpc>
              <a:buFont typeface="+mj-lt"/>
              <a:buAutoNum type="alphaLcPeriod"/>
            </a:pPr>
            <a:r>
              <a:rPr lang="pl-PL" sz="2200" dirty="0" smtClean="0"/>
              <a:t>za ocenę dostateczną – po </a:t>
            </a:r>
            <a:r>
              <a:rPr lang="pl-PL" sz="2200" b="1" dirty="0" smtClean="0"/>
              <a:t>15 punktów;</a:t>
            </a:r>
            <a:endParaRPr lang="pl-PL" sz="2200" b="1" dirty="0"/>
          </a:p>
          <a:p>
            <a:pPr marL="514350" indent="-514350">
              <a:lnSpc>
                <a:spcPct val="100000"/>
              </a:lnSpc>
              <a:buFont typeface="+mj-lt"/>
              <a:buAutoNum type="alphaLcPeriod"/>
            </a:pPr>
            <a:r>
              <a:rPr lang="pl-PL" sz="2200" dirty="0" smtClean="0"/>
              <a:t>za ocenę dopuszczającą – po </a:t>
            </a:r>
            <a:r>
              <a:rPr lang="pl-PL" sz="2200" b="1" dirty="0" smtClean="0"/>
              <a:t>10 punktów.</a:t>
            </a:r>
          </a:p>
          <a:p>
            <a:pPr marL="0" indent="0">
              <a:buNone/>
            </a:pPr>
            <a:endParaRPr lang="pl-PL" b="1" dirty="0" smtClean="0"/>
          </a:p>
          <a:p>
            <a:pPr marL="0" indent="0">
              <a:buNone/>
            </a:pPr>
            <a:endParaRPr lang="pl-PL" b="1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415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3890" y="2083451"/>
            <a:ext cx="8956060" cy="45215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b="1" dirty="0" smtClean="0"/>
          </a:p>
          <a:p>
            <a:pPr marL="0" indent="0" algn="just">
              <a:buNone/>
            </a:pPr>
            <a:r>
              <a:rPr lang="pl-PL" sz="2200" b="1" dirty="0" smtClean="0"/>
              <a:t>Przeliczanie </a:t>
            </a:r>
            <a:r>
              <a:rPr lang="pl-PL" sz="2200" b="1" dirty="0"/>
              <a:t>na punkty </a:t>
            </a:r>
            <a:r>
              <a:rPr lang="pl-PL" sz="2200" b="1" dirty="0" smtClean="0"/>
              <a:t>oceny </a:t>
            </a:r>
            <a:r>
              <a:rPr lang="pl-PL" sz="2200" dirty="0"/>
              <a:t>z języka obcego </a:t>
            </a:r>
            <a:r>
              <a:rPr lang="pl-PL" sz="2200" dirty="0" smtClean="0"/>
              <a:t>nowożytnego wymienionej </a:t>
            </a:r>
            <a:r>
              <a:rPr lang="pl-PL" sz="2200" dirty="0"/>
              <a:t>na świadectwie ukończenia </a:t>
            </a:r>
            <a:r>
              <a:rPr lang="pl-PL" sz="2200" dirty="0" smtClean="0"/>
              <a:t>szkoły podstawowej </a:t>
            </a:r>
            <a:r>
              <a:rPr lang="pl-PL" sz="2200" dirty="0"/>
              <a:t>w przypadku </a:t>
            </a:r>
            <a:r>
              <a:rPr lang="pl-PL" sz="2200" b="1" dirty="0"/>
              <a:t>osób zwolnionych z </a:t>
            </a:r>
            <a:r>
              <a:rPr lang="pl-PL" sz="2200" b="1" dirty="0" smtClean="0"/>
              <a:t>obowiązku przystąpienia </a:t>
            </a:r>
            <a:r>
              <a:rPr lang="pl-PL" sz="2200" b="1" dirty="0"/>
              <a:t>do sprawdzianu ósmoklasisty </a:t>
            </a:r>
            <a:r>
              <a:rPr lang="pl-PL" sz="2200" b="1" dirty="0" smtClean="0"/>
              <a:t>:</a:t>
            </a:r>
            <a:endParaRPr lang="pl-PL" sz="2200" b="1" dirty="0"/>
          </a:p>
          <a:p>
            <a:pPr marL="514350" indent="-514350">
              <a:buFont typeface="+mj-lt"/>
              <a:buAutoNum type="alphaLcPeriod"/>
            </a:pPr>
            <a:r>
              <a:rPr lang="pl-PL" sz="2200" dirty="0"/>
              <a:t>za ocenę celującą – </a:t>
            </a:r>
            <a:r>
              <a:rPr lang="pl-PL" sz="2200" b="1" dirty="0"/>
              <a:t>30 </a:t>
            </a:r>
            <a:r>
              <a:rPr lang="pl-PL" sz="2200" b="1" dirty="0" smtClean="0"/>
              <a:t>punktów;</a:t>
            </a:r>
            <a:endParaRPr lang="pl-PL" sz="2200" b="1" dirty="0"/>
          </a:p>
          <a:p>
            <a:pPr marL="514350" indent="-514350">
              <a:buFont typeface="+mj-lt"/>
              <a:buAutoNum type="alphaLcPeriod"/>
            </a:pPr>
            <a:r>
              <a:rPr lang="pl-PL" sz="2200" dirty="0"/>
              <a:t>za ocenę bardzo dobrą – </a:t>
            </a:r>
            <a:r>
              <a:rPr lang="pl-PL" sz="2200" b="1" dirty="0"/>
              <a:t>25 </a:t>
            </a:r>
            <a:r>
              <a:rPr lang="pl-PL" sz="2200" b="1" dirty="0" smtClean="0"/>
              <a:t>punktów;</a:t>
            </a:r>
            <a:endParaRPr lang="pl-PL" sz="2200" b="1" dirty="0"/>
          </a:p>
          <a:p>
            <a:pPr marL="514350" indent="-514350">
              <a:buFont typeface="+mj-lt"/>
              <a:buAutoNum type="alphaLcPeriod"/>
            </a:pPr>
            <a:r>
              <a:rPr lang="pl-PL" sz="2200" dirty="0"/>
              <a:t>za ocenę dobrą – </a:t>
            </a:r>
            <a:r>
              <a:rPr lang="pl-PL" sz="2200" b="1" dirty="0"/>
              <a:t>20 </a:t>
            </a:r>
            <a:r>
              <a:rPr lang="pl-PL" sz="2200" b="1" dirty="0" smtClean="0"/>
              <a:t>punktów;</a:t>
            </a:r>
            <a:endParaRPr lang="pl-PL" sz="2200" b="1" dirty="0"/>
          </a:p>
          <a:p>
            <a:pPr marL="514350" indent="-514350">
              <a:buFont typeface="+mj-lt"/>
              <a:buAutoNum type="alphaLcPeriod"/>
            </a:pPr>
            <a:r>
              <a:rPr lang="pl-PL" sz="2200" dirty="0"/>
              <a:t>za ocenę dostateczną – </a:t>
            </a:r>
            <a:r>
              <a:rPr lang="pl-PL" sz="2200" b="1" dirty="0"/>
              <a:t>10 </a:t>
            </a:r>
            <a:r>
              <a:rPr lang="pl-PL" sz="2200" b="1" dirty="0" smtClean="0"/>
              <a:t>punktów;</a:t>
            </a:r>
            <a:endParaRPr lang="pl-PL" sz="2200" b="1" dirty="0"/>
          </a:p>
          <a:p>
            <a:pPr marL="514350" indent="-514350">
              <a:buFont typeface="+mj-lt"/>
              <a:buAutoNum type="alphaLcPeriod"/>
            </a:pPr>
            <a:r>
              <a:rPr lang="pl-PL" sz="2200" dirty="0"/>
              <a:t>za ocenę dopuszczającą – </a:t>
            </a:r>
            <a:r>
              <a:rPr lang="pl-PL" sz="2200" b="1" dirty="0"/>
              <a:t>5 punktów.</a:t>
            </a:r>
          </a:p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1341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53881" y="769609"/>
            <a:ext cx="926502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 </a:t>
            </a: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pPr algn="ctr"/>
            <a:r>
              <a:rPr lang="pl-PL" sz="2800" b="1" dirty="0" smtClean="0"/>
              <a:t>ZADANIA DYREKTORA SZKOŁY</a:t>
            </a:r>
            <a:endParaRPr lang="pl-PL" b="1" dirty="0"/>
          </a:p>
          <a:p>
            <a:pPr algn="just"/>
            <a:r>
              <a:rPr lang="pl-PL" sz="2200" b="1" dirty="0" smtClean="0"/>
              <a:t>Dyrektor </a:t>
            </a:r>
            <a:r>
              <a:rPr lang="pl-PL" sz="2200" b="1" dirty="0"/>
              <a:t>publicznej szkoły do końca lutego</a:t>
            </a:r>
            <a:r>
              <a:rPr lang="pl-PL" sz="2200" dirty="0"/>
              <a:t>, a w przypadku publicznych szkół</a:t>
            </a:r>
            <a:r>
              <a:rPr lang="pl-PL" sz="2200" dirty="0" smtClean="0"/>
              <a:t>,</a:t>
            </a:r>
            <a:br>
              <a:rPr lang="pl-PL" sz="2200" dirty="0" smtClean="0"/>
            </a:br>
            <a:r>
              <a:rPr lang="pl-PL" sz="2200" dirty="0" smtClean="0"/>
              <a:t>w </a:t>
            </a:r>
            <a:r>
              <a:rPr lang="pl-PL" sz="2200" dirty="0"/>
              <a:t>których zajęcia </a:t>
            </a:r>
            <a:r>
              <a:rPr lang="pl-PL" sz="2200" dirty="0" smtClean="0"/>
              <a:t>dydaktyczno-wychowawcze rozpoczynają </a:t>
            </a:r>
            <a:r>
              <a:rPr lang="pl-PL" sz="2200" dirty="0"/>
              <a:t>się w pierwszym powszednim dniu lutego – do końca września, podaje do publicznej </a:t>
            </a:r>
            <a:r>
              <a:rPr lang="pl-PL" sz="2200" dirty="0" smtClean="0"/>
              <a:t>wiadomości odpowiednio </a:t>
            </a:r>
            <a:r>
              <a:rPr lang="pl-PL" sz="2200" dirty="0"/>
              <a:t>informację o: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200" dirty="0" smtClean="0"/>
              <a:t>języku </a:t>
            </a:r>
            <a:r>
              <a:rPr lang="pl-PL" sz="2200" dirty="0"/>
              <a:t>obcym, który jest językiem nauczania albo drugim </a:t>
            </a:r>
            <a:r>
              <a:rPr lang="pl-PL" sz="2200" dirty="0" smtClean="0"/>
              <a:t>językiem nauczania w szkole </a:t>
            </a:r>
            <a:r>
              <a:rPr lang="pl-PL" sz="2200" dirty="0"/>
              <a:t>lub </a:t>
            </a:r>
            <a:r>
              <a:rPr lang="pl-PL" sz="2200" dirty="0" smtClean="0"/>
              <a:t>oddziale dwujęzycznym;</a:t>
            </a:r>
            <a:endParaRPr lang="pl-PL" sz="2200" dirty="0"/>
          </a:p>
          <a:p>
            <a:pPr marL="457200" indent="-457200" algn="just">
              <a:buFont typeface="+mj-lt"/>
              <a:buAutoNum type="arabicPeriod"/>
            </a:pPr>
            <a:r>
              <a:rPr lang="pl-PL" sz="2200" dirty="0" smtClean="0"/>
              <a:t>sporcie</a:t>
            </a:r>
            <a:r>
              <a:rPr lang="pl-PL" sz="2200" dirty="0"/>
              <a:t>, w którym odbywa się szkolenie sportowe w </a:t>
            </a:r>
            <a:r>
              <a:rPr lang="pl-PL" sz="2200" dirty="0" smtClean="0"/>
              <a:t>szkole </a:t>
            </a:r>
            <a:r>
              <a:rPr lang="pl-PL" sz="2200" dirty="0"/>
              <a:t>lub </a:t>
            </a:r>
            <a:r>
              <a:rPr lang="pl-PL" sz="2200" dirty="0" smtClean="0"/>
              <a:t>oddziale sportowym,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200" dirty="0" smtClean="0"/>
              <a:t>terminie przeprowadzenia </a:t>
            </a:r>
            <a:r>
              <a:rPr lang="pl-PL" sz="2200" dirty="0"/>
              <a:t>sprawdzianu uzdolnień </a:t>
            </a:r>
            <a:r>
              <a:rPr lang="pl-PL" sz="2200" dirty="0" smtClean="0"/>
              <a:t>kierunkowych </a:t>
            </a:r>
            <a:r>
              <a:rPr lang="pl-PL" sz="2200" dirty="0"/>
              <a:t>oraz </a:t>
            </a:r>
            <a:r>
              <a:rPr lang="pl-PL" sz="2200" dirty="0" smtClean="0"/>
              <a:t>terminie </a:t>
            </a:r>
            <a:r>
              <a:rPr lang="pl-PL" sz="2200" dirty="0"/>
              <a:t>podania do publicznej wiadomości listy </a:t>
            </a:r>
            <a:r>
              <a:rPr lang="pl-PL" sz="2200" dirty="0" smtClean="0"/>
              <a:t>kandydatów, </a:t>
            </a:r>
            <a:r>
              <a:rPr lang="pl-PL" sz="2200" dirty="0"/>
              <a:t>którzy uzyskali pozytywny wynik tego </a:t>
            </a:r>
            <a:r>
              <a:rPr lang="pl-PL" sz="2200" dirty="0" smtClean="0"/>
              <a:t>sprawdzianu</a:t>
            </a:r>
            <a:r>
              <a:rPr lang="pl-PL" sz="2200" dirty="0"/>
              <a:t>.</a:t>
            </a:r>
            <a:endParaRPr lang="pl-PL" sz="2200" dirty="0" smtClean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85896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3891" y="2793156"/>
            <a:ext cx="8956060" cy="4521564"/>
          </a:xfrm>
        </p:spPr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sz="2200" dirty="0" smtClean="0"/>
              <a:t>W </a:t>
            </a:r>
            <a:r>
              <a:rPr lang="pl-PL" sz="2200" dirty="0"/>
              <a:t>przypadku równorzędnych wyników uzyskanych na pierwszym etapie postępowania rekrutacyjnego, </a:t>
            </a:r>
            <a:r>
              <a:rPr lang="pl-PL" sz="2200" b="1" dirty="0"/>
              <a:t>na drugim etapie postępowania rekrutacyjnego </a:t>
            </a:r>
            <a:r>
              <a:rPr lang="pl-PL" sz="2200" dirty="0"/>
              <a:t>przyjmuje się kandydatów z problemami zdrowotnymi, ograniczającymi możliwości wyboru kierunku kształcenia ze względu na stan zdrowia, potwierdzonymi opinią publicznej poradni psychologiczno-pedagogicznej, w tym publicznej poradni specjalistycznej.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65232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3891" y="2032779"/>
            <a:ext cx="8956060" cy="47619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200" dirty="0"/>
              <a:t>W przypadku równorzędnych wyników uzyskanych na drugim etapie postępowania rekrutacyjnego lub jeżeli po zakończeniu tego etapu dana </a:t>
            </a:r>
            <a:r>
              <a:rPr lang="pl-PL" sz="2200" dirty="0" smtClean="0"/>
              <a:t>szkoła, </a:t>
            </a:r>
            <a:r>
              <a:rPr lang="pl-PL" sz="2200" dirty="0"/>
              <a:t>nadal dysponuje wolnymi miejscami, </a:t>
            </a:r>
            <a:r>
              <a:rPr lang="pl-PL" sz="2200" b="1" dirty="0"/>
              <a:t>na trzecim etapie postępowania rekrutacyjnego</a:t>
            </a:r>
            <a:r>
              <a:rPr lang="pl-PL" sz="2200" dirty="0"/>
              <a:t> są brane pod uwagę łącznie </a:t>
            </a:r>
            <a:r>
              <a:rPr lang="pl-PL" sz="2200" dirty="0" smtClean="0"/>
              <a:t>następujące kryteria: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200" dirty="0" smtClean="0"/>
              <a:t>	wielodzietność </a:t>
            </a:r>
            <a:r>
              <a:rPr lang="pl-PL" sz="2200" dirty="0"/>
              <a:t>rodziny kandydata; </a:t>
            </a:r>
            <a:endParaRPr lang="pl-PL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pl-PL" sz="2200" dirty="0" smtClean="0"/>
              <a:t>	niepełnosprawność </a:t>
            </a:r>
            <a:r>
              <a:rPr lang="pl-PL" sz="2200" dirty="0"/>
              <a:t>kandydata; </a:t>
            </a:r>
            <a:endParaRPr lang="pl-PL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pl-PL" sz="2200" dirty="0" smtClean="0"/>
              <a:t>	niepełnosprawność </a:t>
            </a:r>
            <a:r>
              <a:rPr lang="pl-PL" sz="2200" dirty="0"/>
              <a:t>jednego z rodziców kandydata</a:t>
            </a:r>
            <a:r>
              <a:rPr lang="pl-PL" sz="2200" dirty="0" smtClean="0"/>
              <a:t>;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200" dirty="0" smtClean="0"/>
              <a:t>	niepełnosprawność </a:t>
            </a:r>
            <a:r>
              <a:rPr lang="pl-PL" sz="2200" dirty="0"/>
              <a:t>obojga rodziców kandydata; </a:t>
            </a:r>
            <a:endParaRPr lang="pl-PL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pl-PL" sz="2200" dirty="0" smtClean="0"/>
              <a:t>	niepełnosprawność </a:t>
            </a:r>
            <a:r>
              <a:rPr lang="pl-PL" sz="2200" dirty="0"/>
              <a:t>rodzeństwa kandydata; </a:t>
            </a:r>
            <a:endParaRPr lang="pl-PL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pl-PL" sz="2200" dirty="0" smtClean="0"/>
              <a:t>	samotne </a:t>
            </a:r>
            <a:r>
              <a:rPr lang="pl-PL" sz="2200" dirty="0"/>
              <a:t>wychowywanie kandydata w rodzinie; </a:t>
            </a:r>
            <a:endParaRPr lang="pl-PL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pl-PL" sz="2200" dirty="0" smtClean="0"/>
              <a:t>	objęcie </a:t>
            </a:r>
            <a:r>
              <a:rPr lang="pl-PL" sz="2200" dirty="0"/>
              <a:t>kandydata pieczą zastępczą.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38962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3890" y="2462860"/>
            <a:ext cx="8956060" cy="45215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sz="2200" dirty="0" smtClean="0"/>
              <a:t>Harmonogram postępowania rekrutacyjnego na rok szk. 2022/2023 znajduje się na stronie internetowej Kuratorium Oświaty w Warszawie:</a:t>
            </a:r>
          </a:p>
          <a:p>
            <a:pPr marL="0" indent="0" algn="just">
              <a:buNone/>
            </a:pPr>
            <a:r>
              <a:rPr lang="pl-PL" sz="2200" dirty="0">
                <a:hlinkClick r:id="rId2"/>
              </a:rPr>
              <a:t>https://</a:t>
            </a:r>
            <a:r>
              <a:rPr lang="pl-PL" sz="2200" dirty="0" smtClean="0">
                <a:hlinkClick r:id="rId2"/>
              </a:rPr>
              <a:t>www.kuratorium.waw.pl/pl/rodzice-i-uczniowie/rekrutacja-do-szkol/16251,Terminy-przeprowadzania-postepowania-rekrutacyjnego-i-postepowania-uzupelniajace.html</a:t>
            </a:r>
            <a:endParaRPr lang="pl-PL" sz="2200" dirty="0" smtClean="0"/>
          </a:p>
          <a:p>
            <a:pPr marL="0" indent="0" algn="just">
              <a:buNone/>
            </a:pPr>
            <a:endParaRPr lang="pl-PL" sz="2200" dirty="0" smtClean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39874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3000" b="1" dirty="0" smtClean="0"/>
              <a:t>Ważne informacje związane z obowiązkiem składania </a:t>
            </a:r>
            <a:r>
              <a:rPr lang="pl-PL" sz="3000" b="1" u="sng" dirty="0" smtClean="0"/>
              <a:t>zaświadczeń i orzeczeń lekarskich</a:t>
            </a:r>
            <a:r>
              <a:rPr lang="pl-PL" sz="3000" b="1" dirty="0" smtClean="0"/>
              <a:t> przez kandydatów do szkół kształcących w zawodach. </a:t>
            </a:r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sz="2400" dirty="0" smtClean="0"/>
              <a:t>W postępowaniu rekrutacyjnym na rok szkolny 2022/2023 do klas I publicznych szkół ponadpodstawowych rodzic kandydata lub kandydat pełnoletni składa odpowiednio </a:t>
            </a:r>
            <a:r>
              <a:rPr lang="pl-PL" sz="2400" b="1" dirty="0" smtClean="0"/>
              <a:t>zaświadczenie lub orzeczenie</a:t>
            </a:r>
            <a:br>
              <a:rPr lang="pl-PL" sz="2400" b="1" dirty="0" smtClean="0"/>
            </a:br>
            <a:r>
              <a:rPr lang="pl-PL" sz="2400" dirty="0" smtClean="0"/>
              <a:t>do dyrektora szkoły, do której kandydat został przyjęty, w terminie określonym przez Mazowieckiego Kuratora Oświaty.</a:t>
            </a:r>
            <a:endParaRPr lang="en-US" sz="24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77727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4320" y="1369142"/>
            <a:ext cx="9628632" cy="562356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sz="2200" dirty="0" smtClean="0"/>
          </a:p>
          <a:p>
            <a:pPr marL="0" indent="0">
              <a:buNone/>
            </a:pPr>
            <a:r>
              <a:rPr lang="pl-PL" sz="2200" dirty="0" smtClean="0"/>
              <a:t>Przepis </a:t>
            </a:r>
            <a:r>
              <a:rPr lang="pl-PL" sz="2200" dirty="0"/>
              <a:t>obejmuje: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2200" dirty="0"/>
              <a:t>w przypadku kandydatów do szkoły prowadzącej kształcenie zawodowe: </a:t>
            </a:r>
            <a:r>
              <a:rPr lang="pl-PL" sz="2200" b="1" dirty="0"/>
              <a:t>zaświadczenie lekarskie zawierające orzeczenie o braku przeciwwskazań zdrowotnych do podjęcia praktycznej nauki zawodu</a:t>
            </a:r>
            <a:r>
              <a:rPr lang="pl-PL" sz="2200" dirty="0"/>
              <a:t>, wydane </a:t>
            </a:r>
            <a:r>
              <a:rPr lang="pl-PL" sz="2200" dirty="0" smtClean="0"/>
              <a:t>zgodnie</a:t>
            </a:r>
            <a:br>
              <a:rPr lang="pl-PL" sz="2200" dirty="0" smtClean="0"/>
            </a:br>
            <a:r>
              <a:rPr lang="pl-PL" sz="2200" dirty="0" smtClean="0"/>
              <a:t>z </a:t>
            </a:r>
            <a:r>
              <a:rPr lang="pl-PL" sz="2200" dirty="0"/>
              <a:t>przepisami wydanymi na podstawie art. 6 ust. 5 ustawy z </a:t>
            </a:r>
            <a:r>
              <a:rPr lang="pl-PL" sz="2200" dirty="0" smtClean="0"/>
              <a:t>dn. </a:t>
            </a:r>
            <a:r>
              <a:rPr lang="pl-PL" sz="2200" dirty="0"/>
              <a:t>27 czerwca 1997 r. o służbie medycyny pracy;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2200" dirty="0"/>
              <a:t>w przypadku kandydatów do szkoły prowadzącej kształcenie w zawodzie, dla którego podstawa programowa kształcenia w zawodzie szkolnictwa branżowego przewiduje kształcenie zgodnie z wymogami </a:t>
            </a:r>
            <a:r>
              <a:rPr lang="pl-PL" sz="2200" dirty="0" smtClean="0"/>
              <a:t>określonymi</a:t>
            </a:r>
            <a:br>
              <a:rPr lang="pl-PL" sz="2200" dirty="0" smtClean="0"/>
            </a:br>
            <a:r>
              <a:rPr lang="pl-PL" sz="2200" dirty="0" smtClean="0"/>
              <a:t>w </a:t>
            </a:r>
            <a:r>
              <a:rPr lang="pl-PL" sz="2200" dirty="0"/>
              <a:t>Międzynarodowej </a:t>
            </a:r>
            <a:r>
              <a:rPr lang="pl-PL" sz="2200" dirty="0" smtClean="0"/>
              <a:t>konwencji o </a:t>
            </a:r>
            <a:r>
              <a:rPr lang="pl-PL" sz="2200" dirty="0"/>
              <a:t>wymaganiach w zakresie wyszkolenia marynarzy, wydawania im świadectw oraz pełnienia wacht, 1978, sporządzonej w Londynie </a:t>
            </a:r>
            <a:r>
              <a:rPr lang="pl-PL" sz="2200" dirty="0" smtClean="0"/>
              <a:t>dn. </a:t>
            </a:r>
            <a:r>
              <a:rPr lang="pl-PL" sz="2200" dirty="0"/>
              <a:t>7 lipca 1978 r.: </a:t>
            </a:r>
            <a:r>
              <a:rPr lang="pl-PL" sz="2200" b="1" dirty="0"/>
              <a:t>orzeczenie lekarskie wydawane w formie świadectwa zdrowia o zdolności do pracy na statku</a:t>
            </a:r>
            <a:r>
              <a:rPr lang="pl-PL" sz="2200" dirty="0" smtClean="0"/>
              <a:t>,</a:t>
            </a:r>
            <a:br>
              <a:rPr lang="pl-PL" sz="2200" dirty="0" smtClean="0"/>
            </a:br>
            <a:r>
              <a:rPr lang="pl-PL" sz="2200" dirty="0" smtClean="0"/>
              <a:t>o </a:t>
            </a:r>
            <a:r>
              <a:rPr lang="pl-PL" sz="2200" dirty="0"/>
              <a:t>którym mowa w art. 4 ust. 2 ustawy z </a:t>
            </a:r>
            <a:r>
              <a:rPr lang="pl-PL" sz="2200" dirty="0" smtClean="0"/>
              <a:t>dn. </a:t>
            </a:r>
            <a:r>
              <a:rPr lang="pl-PL" sz="2200" dirty="0"/>
              <a:t>5 sierpnia 2015 r. o </a:t>
            </a:r>
            <a:r>
              <a:rPr lang="pl-PL" sz="2200" dirty="0" smtClean="0"/>
              <a:t>pracy</a:t>
            </a:r>
            <a:br>
              <a:rPr lang="pl-PL" sz="2200" dirty="0" smtClean="0"/>
            </a:br>
            <a:r>
              <a:rPr lang="pl-PL" sz="2200" dirty="0" smtClean="0"/>
              <a:t>na morzu; do </a:t>
            </a:r>
            <a:r>
              <a:rPr lang="pl-PL" sz="2200" dirty="0"/>
              <a:t>kandydatów nie stosuje się warunku posiadania zaświadczenia</a:t>
            </a:r>
            <a:r>
              <a:rPr lang="pl-PL" sz="2200" dirty="0" smtClean="0"/>
              <a:t>,</a:t>
            </a:r>
            <a:br>
              <a:rPr lang="pl-PL" sz="2200" dirty="0" smtClean="0"/>
            </a:br>
            <a:r>
              <a:rPr lang="pl-PL" sz="2200" dirty="0" smtClean="0"/>
              <a:t>o </a:t>
            </a:r>
            <a:r>
              <a:rPr lang="pl-PL" sz="2200" dirty="0"/>
              <a:t>którym mowa w pkt 1</a:t>
            </a:r>
            <a:r>
              <a:rPr lang="pl-PL" sz="2200" dirty="0" smtClean="0"/>
              <a:t>;</a:t>
            </a:r>
            <a:endParaRPr lang="pl-PL" sz="22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34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20319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3192" y="2432304"/>
            <a:ext cx="9582912" cy="3986304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buFont typeface="+mj-lt"/>
              <a:buAutoNum type="arabicPeriod" startAt="3"/>
            </a:pPr>
            <a:r>
              <a:rPr lang="pl-PL" sz="2400" dirty="0"/>
              <a:t>w przypadku kandydatów do szkoły prowadzącej kształcenie w zawodzie</a:t>
            </a:r>
            <a:r>
              <a:rPr lang="pl-PL" sz="2400" dirty="0" smtClean="0"/>
              <a:t>,</a:t>
            </a:r>
            <a:br>
              <a:rPr lang="pl-PL" sz="2400" dirty="0" smtClean="0"/>
            </a:br>
            <a:r>
              <a:rPr lang="pl-PL" sz="2400" dirty="0" smtClean="0"/>
              <a:t>dla </a:t>
            </a:r>
            <a:r>
              <a:rPr lang="pl-PL" sz="2400" dirty="0"/>
              <a:t>którego podstawa programowa kształcenia w zawodzie szkolnictwa branżowego przewiduje przygotowanie do uzyskania umiejętności kierowania pojazdem silnikowym: </a:t>
            </a:r>
            <a:r>
              <a:rPr lang="pl-PL" sz="2400" b="1" dirty="0"/>
              <a:t>orzeczenie lekarskie o braku przeciwwskazań zdrowotnych do kierowania pojazdami</a:t>
            </a:r>
            <a:r>
              <a:rPr lang="pl-PL" sz="2400" dirty="0"/>
              <a:t>, wydane zgodnie z przepisami rozdziału 12 ustawy z dn. 5 stycznia 2011 r. o kierujących pojazdami;</a:t>
            </a:r>
          </a:p>
          <a:p>
            <a:pPr marL="514350" indent="-514350" algn="just">
              <a:buFont typeface="+mj-lt"/>
              <a:buAutoNum type="arabicPeriod" startAt="3"/>
            </a:pPr>
            <a:r>
              <a:rPr lang="pl-PL" sz="2400" dirty="0" smtClean="0"/>
              <a:t>w </a:t>
            </a:r>
            <a:r>
              <a:rPr lang="pl-PL" sz="2400" dirty="0"/>
              <a:t>przypadku kandydatów do szkoły prowadzącej kształcenie w zawodzie</a:t>
            </a:r>
            <a:r>
              <a:rPr lang="pl-PL" sz="2400" dirty="0" smtClean="0"/>
              <a:t>,</a:t>
            </a:r>
            <a:br>
              <a:rPr lang="pl-PL" sz="2400" dirty="0" smtClean="0"/>
            </a:br>
            <a:r>
              <a:rPr lang="pl-PL" sz="2400" dirty="0" smtClean="0"/>
              <a:t>dla </a:t>
            </a:r>
            <a:r>
              <a:rPr lang="pl-PL" sz="2400" dirty="0"/>
              <a:t>którego podstawa programowa kształcenia w zawodzie szkolnictwa branżowego przewiduje przygotowanie do uzyskania umiejętności kierowania pojazdem silnikowym w zakresie prawa jazdy kategorii C lub C+E: </a:t>
            </a:r>
            <a:r>
              <a:rPr lang="pl-PL" sz="2400" b="1" dirty="0"/>
              <a:t>orzeczenie psychologiczne o braku przeciwwskazań psychologicznych do kierowania pojazdem</a:t>
            </a:r>
            <a:r>
              <a:rPr lang="pl-PL" sz="2400" dirty="0"/>
              <a:t>, o którym mowa w art. 84 ust. 1 ustawy z </a:t>
            </a:r>
            <a:r>
              <a:rPr lang="pl-PL" sz="2400" dirty="0" smtClean="0"/>
              <a:t>dn. </a:t>
            </a:r>
            <a:r>
              <a:rPr lang="pl-PL" sz="2400" dirty="0"/>
              <a:t>5 stycznia 2011 r</a:t>
            </a:r>
            <a:r>
              <a:rPr lang="pl-PL" sz="2400" dirty="0" smtClean="0"/>
              <a:t>.</a:t>
            </a:r>
            <a:br>
              <a:rPr lang="pl-PL" sz="2400" dirty="0" smtClean="0"/>
            </a:br>
            <a:r>
              <a:rPr lang="pl-PL" sz="2400" dirty="0" smtClean="0"/>
              <a:t>o </a:t>
            </a:r>
            <a:r>
              <a:rPr lang="pl-PL" sz="2400" dirty="0"/>
              <a:t>kierujących pojazdami;</a:t>
            </a:r>
          </a:p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35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56405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2462860"/>
            <a:ext cx="9317736" cy="4521564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5"/>
            </a:pPr>
            <a:r>
              <a:rPr lang="pl-PL" sz="2200" dirty="0" smtClean="0"/>
              <a:t>w </a:t>
            </a:r>
            <a:r>
              <a:rPr lang="pl-PL" sz="2200" dirty="0"/>
              <a:t>przypadku kandydatów do szkoły prowadzącej kształcenie w zawodzie podstawowym dla rybołówstwa, dla którego podstawa programowa kształcenia w zawodzie szkolnictwa branżowego przewiduje kształcenie zgodnie z wymogami określonymi w postanowieniach konwencji dotyczących wymagań w zakresie wyszkolenia, wydawania świadectw oraz pełnienia wacht: </a:t>
            </a:r>
            <a:r>
              <a:rPr lang="pl-PL" sz="2200" b="1" dirty="0"/>
              <a:t>orzeczenie lekarskie wydawane w formie świadectwa zdrowia o zdolności do pracy na statku rybackim</a:t>
            </a:r>
            <a:r>
              <a:rPr lang="pl-PL" sz="2200" dirty="0"/>
              <a:t>, o którym mowa w art. 4 ust. 1 ustawy z dn. 11 września 2019 r. o pracy na statkach rybackich</a:t>
            </a:r>
            <a:r>
              <a:rPr lang="pl-PL" sz="2200" dirty="0" smtClean="0"/>
              <a:t>;</a:t>
            </a:r>
            <a:br>
              <a:rPr lang="pl-PL" sz="2200" dirty="0" smtClean="0"/>
            </a:br>
            <a:r>
              <a:rPr lang="pl-PL" sz="2200" dirty="0" smtClean="0"/>
              <a:t>do </a:t>
            </a:r>
            <a:r>
              <a:rPr lang="pl-PL" sz="2200" dirty="0"/>
              <a:t>kandydatów nie stosuje się warunku posiadania zaświadczenia, o którym mowa w pkt 1.</a:t>
            </a:r>
          </a:p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36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92161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3890" y="434273"/>
            <a:ext cx="8956060" cy="137742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3890" y="2039815"/>
            <a:ext cx="8956060" cy="50864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200" dirty="0"/>
              <a:t>W przypadku braku możliwości przedłożenia odpowiednio </a:t>
            </a:r>
            <a:r>
              <a:rPr lang="pl-PL" sz="2200" dirty="0" smtClean="0"/>
              <a:t>zaświadczenia</a:t>
            </a:r>
            <a:br>
              <a:rPr lang="pl-PL" sz="2200" dirty="0" smtClean="0"/>
            </a:br>
            <a:r>
              <a:rPr lang="pl-PL" sz="2200" dirty="0" smtClean="0"/>
              <a:t>lub </a:t>
            </a:r>
            <a:r>
              <a:rPr lang="pl-PL" sz="2200" dirty="0"/>
              <a:t>orzeczenia w terminie </a:t>
            </a:r>
            <a:r>
              <a:rPr lang="pl-PL" sz="2200" dirty="0" smtClean="0"/>
              <a:t>wskazanym w Harmonogramie rekrutacji rodzic </a:t>
            </a:r>
            <a:r>
              <a:rPr lang="pl-PL" sz="2200" dirty="0"/>
              <a:t>kandydata lub kandydat pełnoletni </a:t>
            </a:r>
            <a:r>
              <a:rPr lang="pl-PL" sz="2200" b="1" dirty="0"/>
              <a:t>informuje o tym dyrektora szkoły</a:t>
            </a:r>
            <a:r>
              <a:rPr lang="pl-PL" sz="2200" dirty="0"/>
              <a:t>, wskazując na przyczynę niedotrzymania terminu. </a:t>
            </a:r>
            <a:endParaRPr lang="pl-PL" sz="2200" dirty="0" smtClean="0"/>
          </a:p>
          <a:p>
            <a:pPr marL="0" indent="0" algn="just">
              <a:buNone/>
            </a:pPr>
            <a:r>
              <a:rPr lang="pl-PL" sz="2200" dirty="0" smtClean="0"/>
              <a:t>Informację </a:t>
            </a:r>
            <a:r>
              <a:rPr lang="pl-PL" sz="2200" dirty="0"/>
              <a:t>składa </a:t>
            </a:r>
            <a:r>
              <a:rPr lang="pl-PL" sz="2200" dirty="0" smtClean="0"/>
              <a:t>się w </a:t>
            </a:r>
            <a:r>
              <a:rPr lang="pl-PL" sz="2200" dirty="0"/>
              <a:t>postaci papierowej lub elektronicznej, w terminie określonym </a:t>
            </a:r>
            <a:r>
              <a:rPr lang="pl-PL" sz="2200" dirty="0" smtClean="0"/>
              <a:t>w Harmonogramie.</a:t>
            </a:r>
          </a:p>
          <a:p>
            <a:pPr marL="0" indent="0" algn="just">
              <a:buNone/>
            </a:pPr>
            <a:r>
              <a:rPr lang="pl-PL" sz="2200" dirty="0" smtClean="0"/>
              <a:t>Z </a:t>
            </a:r>
            <a:r>
              <a:rPr lang="pl-PL" sz="2200" dirty="0"/>
              <a:t>kolei odpowiednio właściwe zaświadczenie lub orzeczenie, składa się dyrektorowi szkoły, do której uczeń został przyjęty, </a:t>
            </a:r>
            <a:r>
              <a:rPr lang="pl-PL" sz="2200" b="1" u="sng" dirty="0"/>
              <a:t>nie później niż do </a:t>
            </a:r>
            <a:r>
              <a:rPr lang="pl-PL" sz="2200" b="1" u="sng" dirty="0" smtClean="0"/>
              <a:t>dnia 23 września 2022 r.</a:t>
            </a:r>
          </a:p>
          <a:p>
            <a:pPr marL="0" indent="0" algn="just">
              <a:buNone/>
            </a:pPr>
            <a:r>
              <a:rPr lang="pl-PL" sz="2200" dirty="0" smtClean="0"/>
              <a:t>Niezłożenie do dnia 23 września 2022 r.  </a:t>
            </a:r>
            <a:r>
              <a:rPr lang="pl-PL" sz="2200" dirty="0"/>
              <a:t>o</a:t>
            </a:r>
            <a:r>
              <a:rPr lang="pl-PL" sz="2200" dirty="0" smtClean="0"/>
              <a:t>dpowiednio zaświadczenia lub orzeczenia lekarskiego jest równoznaczne z rezygnacją z kontynuowania nauki w szkole w oddziale realizującym kształcenie w zawodzie, do którego uczeń został przyjęty.</a:t>
            </a:r>
            <a:endParaRPr lang="en-US" sz="22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37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69149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 smtClean="0"/>
              <a:t>PODSTAWA PRAWNA:</a:t>
            </a:r>
          </a:p>
          <a:p>
            <a:pPr marL="0" indent="0" algn="ctr">
              <a:buNone/>
            </a:pPr>
            <a:endParaRPr lang="pl-PL" b="1" dirty="0" smtClean="0"/>
          </a:p>
          <a:p>
            <a:pPr algn="just"/>
            <a:r>
              <a:rPr lang="pl-PL" sz="2200" dirty="0" smtClean="0"/>
              <a:t>Ustawa z dnia 14 grudnia 2016 r. - Prawo oświatowe (t. j.: Dz. U. z 2021 r. poz. 1082.) – rozdział </a:t>
            </a:r>
            <a:r>
              <a:rPr lang="pl-PL" sz="2200" dirty="0"/>
              <a:t>6</a:t>
            </a:r>
            <a:endParaRPr lang="pl-PL" sz="2200" dirty="0" smtClean="0"/>
          </a:p>
          <a:p>
            <a:pPr algn="just"/>
            <a:r>
              <a:rPr lang="pl-PL" sz="2200" dirty="0" smtClean="0"/>
              <a:t>Rozporządzenie MEN z dnia 21 sierpnia 2019 r. w sprawie przeprowadzania postępowania rekrutacyjnego oraz postępowania uzupełniającego</a:t>
            </a:r>
            <a:br>
              <a:rPr lang="pl-PL" sz="2200" dirty="0" smtClean="0"/>
            </a:br>
            <a:r>
              <a:rPr lang="pl-PL" sz="2200" dirty="0" smtClean="0"/>
              <a:t>do publicznych przedszkoli, szkół i placówek i centrów (Dz. U. z 2019 r. poz. 1737)</a:t>
            </a:r>
          </a:p>
          <a:p>
            <a:pPr algn="just"/>
            <a:r>
              <a:rPr lang="pl-PL" sz="2200" dirty="0" smtClean="0"/>
              <a:t>Rozporządzenie </a:t>
            </a:r>
            <a:r>
              <a:rPr lang="pl-PL" sz="2200" dirty="0"/>
              <a:t>MEN z dnia 20 marca 2020 r. w sprawie szczególnych rozwiązań w okresie czasowego ograniczenia funkcjonowania jednostek systemu oświaty w związku z zapobieganiem, </a:t>
            </a:r>
            <a:r>
              <a:rPr lang="pl-PL" sz="2200" dirty="0" smtClean="0"/>
              <a:t>przeciwdziałaniem</a:t>
            </a:r>
            <a:br>
              <a:rPr lang="pl-PL" sz="2200" dirty="0" smtClean="0"/>
            </a:br>
            <a:r>
              <a:rPr lang="pl-PL" sz="2200" dirty="0" smtClean="0"/>
              <a:t>i </a:t>
            </a:r>
            <a:r>
              <a:rPr lang="pl-PL" sz="2200" dirty="0"/>
              <a:t>zwalczaniem COVID-19 (Dz.U. </a:t>
            </a:r>
            <a:r>
              <a:rPr lang="pl-PL" sz="2200" dirty="0" smtClean="0"/>
              <a:t>z 2020 r. poz</a:t>
            </a:r>
            <a:r>
              <a:rPr lang="pl-PL" sz="2200" dirty="0"/>
              <a:t>. 493 ze zm.)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38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184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0" algn="ctr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sz="2200" dirty="0"/>
              <a:t>Postępowanie rekrutacyjne na rok szkolny </a:t>
            </a:r>
            <a:r>
              <a:rPr lang="pl-PL" sz="2200" dirty="0" smtClean="0"/>
              <a:t>2022/2023 do </a:t>
            </a:r>
            <a:r>
              <a:rPr lang="pl-PL" sz="2200" dirty="0"/>
              <a:t>klas I publicznych szkół ponadpodstawowych i klas wstępnych</a:t>
            </a:r>
            <a:r>
              <a:rPr lang="pl-PL" sz="2200" dirty="0" smtClean="0"/>
              <a:t>, </a:t>
            </a:r>
            <a:r>
              <a:rPr lang="pl-PL" sz="2200" dirty="0"/>
              <a:t>publicznych szkół policealnych, publicznych branżowych szkół II stopnia oraz publicznych szkół dla dorosłych, </a:t>
            </a:r>
            <a:r>
              <a:rPr lang="pl-PL" sz="2200" b="1" dirty="0"/>
              <a:t>jest przeprowadzane w </a:t>
            </a:r>
            <a:r>
              <a:rPr lang="pl-PL" sz="2200" b="1" dirty="0" smtClean="0"/>
              <a:t>terminach </a:t>
            </a:r>
            <a:r>
              <a:rPr lang="pl-PL" sz="2200" b="1" dirty="0"/>
              <a:t>określonych przez </a:t>
            </a:r>
            <a:r>
              <a:rPr lang="pl-PL" sz="2200" b="1" dirty="0" smtClean="0"/>
              <a:t>Mazowieckiego Kuratora Oświaty.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1415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pl-PL" b="1" dirty="0" smtClean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pl-PL" b="1" dirty="0" smtClean="0"/>
              <a:t>KOMISJA REKRUTACYJNA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pl-PL" b="1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2200" dirty="0" smtClean="0"/>
              <a:t>Postępowanie </a:t>
            </a:r>
            <a:r>
              <a:rPr lang="pl-PL" sz="2200" dirty="0"/>
              <a:t>rekrutacyjne do </a:t>
            </a:r>
            <a:r>
              <a:rPr lang="pl-PL" sz="2200" dirty="0" smtClean="0"/>
              <a:t>publicznych </a:t>
            </a:r>
            <a:r>
              <a:rPr lang="pl-PL" sz="2200" dirty="0"/>
              <a:t>szkół </a:t>
            </a:r>
            <a:r>
              <a:rPr lang="pl-PL" sz="2200" dirty="0" smtClean="0"/>
              <a:t>przeprowadza </a:t>
            </a:r>
            <a:r>
              <a:rPr lang="pl-PL" sz="2200" b="1" dirty="0"/>
              <a:t>komisja rekrutacyjna </a:t>
            </a:r>
            <a:r>
              <a:rPr lang="pl-PL" sz="2200" dirty="0"/>
              <a:t>powołana przez </a:t>
            </a:r>
            <a:r>
              <a:rPr lang="pl-PL" sz="2200" b="1" dirty="0"/>
              <a:t>dyrektora</a:t>
            </a:r>
            <a:r>
              <a:rPr lang="pl-PL" sz="2200" dirty="0"/>
              <a:t> </a:t>
            </a:r>
            <a:r>
              <a:rPr lang="pl-PL" sz="2200" dirty="0" smtClean="0"/>
              <a:t>szkoły. </a:t>
            </a:r>
            <a:r>
              <a:rPr lang="pl-PL" sz="2200" dirty="0"/>
              <a:t>Dyrektor wyznacza przewodniczącego komisji </a:t>
            </a:r>
            <a:r>
              <a:rPr lang="pl-PL" sz="2200" dirty="0" smtClean="0"/>
              <a:t>rekrutacyjnej</a:t>
            </a:r>
            <a:r>
              <a:rPr lang="pl-PL" sz="2200" dirty="0"/>
              <a:t>. W </a:t>
            </a:r>
            <a:r>
              <a:rPr lang="pl-PL" sz="2200" b="1" dirty="0"/>
              <a:t>skład komisji </a:t>
            </a:r>
            <a:r>
              <a:rPr lang="pl-PL" sz="2200" dirty="0"/>
              <a:t>rekrutacyjnej przeprowadzającej postępowanie rekrutacyjne do szkoły wchodzi co najmniej 3 nauczycieli tej szkoły.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713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00244" y="1924339"/>
            <a:ext cx="8956060" cy="4521564"/>
          </a:xfrm>
        </p:spPr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pl-PL" dirty="0" smtClean="0"/>
          </a:p>
        </p:txBody>
      </p:sp>
      <p:sp>
        <p:nvSpPr>
          <p:cNvPr id="2" name="Prostokąt 1"/>
          <p:cNvSpPr/>
          <p:nvPr/>
        </p:nvSpPr>
        <p:spPr>
          <a:xfrm>
            <a:off x="700244" y="2194560"/>
            <a:ext cx="8809515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l-PL" sz="2800" dirty="0" smtClean="0"/>
          </a:p>
          <a:p>
            <a:pPr algn="just"/>
            <a:endParaRPr lang="pl-PL" sz="2800" dirty="0" smtClean="0"/>
          </a:p>
          <a:p>
            <a:pPr algn="just"/>
            <a:r>
              <a:rPr lang="pl-PL" sz="2200" dirty="0" smtClean="0"/>
              <a:t>W </a:t>
            </a:r>
            <a:r>
              <a:rPr lang="pl-PL" sz="2200" dirty="0"/>
              <a:t>skład komisji rekrutacyjnej </a:t>
            </a:r>
            <a:r>
              <a:rPr lang="pl-PL" sz="2200" b="1" dirty="0"/>
              <a:t>nie mogą wchodzić</a:t>
            </a:r>
            <a:r>
              <a:rPr lang="pl-PL" sz="2200" dirty="0"/>
              <a:t>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200" dirty="0"/>
              <a:t>dyrektor szkoły, w której działa komisja rekrutacyjna;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200" dirty="0"/>
              <a:t>osoba, której dziecko uczestniczy w postępowaniu rekrutacyjnym przeprowadzanym do danej </a:t>
            </a:r>
            <a:r>
              <a:rPr lang="pl-PL" sz="2200" dirty="0" smtClean="0"/>
              <a:t>szkoły.</a:t>
            </a:r>
            <a:endParaRPr lang="pl-PL" sz="2200" dirty="0"/>
          </a:p>
          <a:p>
            <a:pPr algn="just"/>
            <a:endParaRPr lang="pl-PL" sz="2200" dirty="0"/>
          </a:p>
          <a:p>
            <a:pPr algn="just"/>
            <a:r>
              <a:rPr lang="pl-PL" sz="2200" dirty="0"/>
              <a:t>Dyrektor szkoły może dokonywać zmian w składzie komisji rekrutacyjnej</a:t>
            </a:r>
            <a:r>
              <a:rPr lang="pl-PL" sz="2200" dirty="0" smtClean="0"/>
              <a:t>,</a:t>
            </a:r>
            <a:br>
              <a:rPr lang="pl-PL" sz="2200" dirty="0" smtClean="0"/>
            </a:br>
            <a:r>
              <a:rPr lang="pl-PL" sz="2200" dirty="0" smtClean="0"/>
              <a:t>w </a:t>
            </a:r>
            <a:r>
              <a:rPr lang="pl-PL" sz="2200" dirty="0"/>
              <a:t>tym zmiany osoby wyznaczonej na przewodniczącego komisji.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768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3890" y="2273155"/>
            <a:ext cx="8956060" cy="45215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2200" dirty="0" smtClean="0"/>
              <a:t>Do </a:t>
            </a:r>
            <a:r>
              <a:rPr lang="pl-PL" sz="2200" b="1" dirty="0"/>
              <a:t>zadań komisji rekrutacyjnej </a:t>
            </a:r>
            <a:r>
              <a:rPr lang="pl-PL" sz="2200" dirty="0"/>
              <a:t>należy weryfikacja </a:t>
            </a:r>
            <a:r>
              <a:rPr lang="pl-PL" sz="2200" dirty="0" smtClean="0"/>
              <a:t>spełniania </a:t>
            </a:r>
            <a:r>
              <a:rPr lang="pl-PL" sz="2200" dirty="0"/>
              <a:t>przez kandydata warunków lub kryteriów </a:t>
            </a:r>
            <a:r>
              <a:rPr lang="pl-PL" sz="2200" dirty="0" smtClean="0"/>
              <a:t>branych pod </a:t>
            </a:r>
            <a:r>
              <a:rPr lang="pl-PL" sz="2200" dirty="0"/>
              <a:t>uwagę w postępowaniu rekrutacyjnym</a:t>
            </a:r>
            <a:r>
              <a:rPr lang="pl-PL" sz="2200" dirty="0" smtClean="0"/>
              <a:t>.</a:t>
            </a:r>
          </a:p>
          <a:p>
            <a:pPr marL="0" indent="0" algn="just">
              <a:buNone/>
            </a:pPr>
            <a:endParaRPr lang="pl-PL" sz="2200" dirty="0"/>
          </a:p>
          <a:p>
            <a:pPr marL="0" indent="0" algn="just">
              <a:buNone/>
            </a:pPr>
            <a:r>
              <a:rPr lang="pl-PL" sz="2200" dirty="0"/>
              <a:t>Osoby wchodzące w skład komisji rekrutacyjnej są </a:t>
            </a:r>
            <a:r>
              <a:rPr lang="pl-PL" sz="2200" dirty="0" smtClean="0"/>
              <a:t>obowiązane </a:t>
            </a:r>
            <a:r>
              <a:rPr lang="pl-PL" sz="2200" dirty="0"/>
              <a:t>do nieujawniania informacji o przebiegu </a:t>
            </a:r>
            <a:r>
              <a:rPr lang="pl-PL" sz="2200" dirty="0" smtClean="0"/>
              <a:t>posiedzenia </a:t>
            </a:r>
            <a:r>
              <a:rPr lang="pl-PL" sz="2200" dirty="0"/>
              <a:t>komisji i podjętych rozstrzygnięciach, które </a:t>
            </a:r>
            <a:r>
              <a:rPr lang="pl-PL" sz="2200" dirty="0" smtClean="0"/>
              <a:t>mogą </a:t>
            </a:r>
            <a:r>
              <a:rPr lang="pl-PL" sz="2200" dirty="0"/>
              <a:t>naruszać dobra osobiste kandydata lub jego rodziców, </a:t>
            </a:r>
            <a:r>
              <a:rPr lang="pl-PL" sz="2200" dirty="0" smtClean="0"/>
              <a:t>a </a:t>
            </a:r>
            <a:r>
              <a:rPr lang="pl-PL" sz="2200" dirty="0"/>
              <a:t>także nauczycieli i innych pracowników szkoły.</a:t>
            </a:r>
          </a:p>
          <a:p>
            <a:pPr marL="0" indent="0" algn="ctr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655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3890" y="1092640"/>
            <a:ext cx="8956060" cy="2610679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>
                <a:latin typeface="+mn-lt"/>
              </a:rPr>
              <a:t/>
            </a:r>
            <a:br>
              <a:rPr lang="pl-PL" sz="4000" b="1" dirty="0" smtClean="0">
                <a:latin typeface="+mn-lt"/>
              </a:rPr>
            </a:br>
            <a:r>
              <a:rPr lang="pl-PL" sz="2800" b="1" dirty="0" smtClean="0">
                <a:latin typeface="+mn-lt"/>
              </a:rPr>
              <a:t>PODANIE DO WIADOMOŚCI </a:t>
            </a:r>
            <a:r>
              <a:rPr lang="pl-PL" sz="2800" b="1" dirty="0">
                <a:latin typeface="+mn-lt"/>
              </a:rPr>
              <a:t>WYNIKÓW POSTĘPOWANIA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51888" y="2642615"/>
            <a:ext cx="8280063" cy="382494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sz="2200" dirty="0" smtClean="0"/>
              <a:t>Komisja </a:t>
            </a:r>
            <a:r>
              <a:rPr lang="pl-PL" sz="2200" dirty="0"/>
              <a:t>rekrutacyjna podaje do publicznej wiadomości listę kandydatów przyjętych i kandydatów nieprzyjętych do </a:t>
            </a:r>
            <a:r>
              <a:rPr lang="pl-PL" sz="2200" dirty="0" smtClean="0"/>
              <a:t>danej </a:t>
            </a:r>
            <a:r>
              <a:rPr lang="pl-PL" sz="2200" dirty="0"/>
              <a:t>publicznej </a:t>
            </a:r>
            <a:r>
              <a:rPr lang="pl-PL" sz="2200" dirty="0" smtClean="0"/>
              <a:t>szkoły. Lista </a:t>
            </a:r>
            <a:r>
              <a:rPr lang="pl-PL" sz="2200" dirty="0"/>
              <a:t>zawiera </a:t>
            </a:r>
            <a:r>
              <a:rPr lang="pl-PL" sz="2200" dirty="0" smtClean="0"/>
              <a:t>imiona i </a:t>
            </a:r>
            <a:r>
              <a:rPr lang="pl-PL" sz="2200" dirty="0"/>
              <a:t>nazwiska kandydatów </a:t>
            </a:r>
            <a:r>
              <a:rPr lang="pl-PL" sz="2200" dirty="0" smtClean="0"/>
              <a:t>przyjętych</a:t>
            </a:r>
            <a:br>
              <a:rPr lang="pl-PL" sz="2200" dirty="0" smtClean="0"/>
            </a:br>
            <a:r>
              <a:rPr lang="pl-PL" sz="2200" dirty="0" smtClean="0"/>
              <a:t>i </a:t>
            </a:r>
            <a:r>
              <a:rPr lang="pl-PL" sz="2200" dirty="0"/>
              <a:t>kandydatów </a:t>
            </a:r>
            <a:r>
              <a:rPr lang="pl-PL" sz="2200" dirty="0" smtClean="0"/>
              <a:t>nieprzyjętych. </a:t>
            </a:r>
          </a:p>
          <a:p>
            <a:pPr marL="0" indent="0" algn="just">
              <a:buNone/>
            </a:pPr>
            <a:endParaRPr lang="pl-PL" sz="2200" dirty="0"/>
          </a:p>
          <a:p>
            <a:pPr marL="0" indent="0" algn="just">
              <a:buNone/>
            </a:pPr>
            <a:r>
              <a:rPr lang="pl-PL" sz="2200" dirty="0"/>
              <a:t>Listy zawierają imiona i nazwiska kandydatów uszeregowane w kolejności alfabetycznej oraz najniższą liczbę punktów, która uprawnia do przyjęcia. Dzień podania do publicznej wiadomości listy jest określany w formie adnotacji umieszczonej na tej liście, opatrzonej podpisem przewodniczącego komisji rekrutacyjnej. </a:t>
            </a:r>
          </a:p>
          <a:p>
            <a:pPr marL="0" indent="0" algn="just">
              <a:buNone/>
            </a:pPr>
            <a:endParaRPr lang="pl-PL" sz="22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0405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sz="2200" dirty="0" smtClean="0"/>
              <a:t>Listy </a:t>
            </a:r>
            <a:r>
              <a:rPr lang="pl-PL" sz="2200" dirty="0"/>
              <a:t>podaje się do publicznej wiadomości poprzez </a:t>
            </a:r>
            <a:r>
              <a:rPr lang="pl-PL" sz="2200" dirty="0" smtClean="0"/>
              <a:t>umieszczenie</a:t>
            </a:r>
            <a:br>
              <a:rPr lang="pl-PL" sz="2200" dirty="0" smtClean="0"/>
            </a:br>
            <a:r>
              <a:rPr lang="pl-PL" sz="2200" dirty="0" smtClean="0"/>
              <a:t>w </a:t>
            </a:r>
            <a:r>
              <a:rPr lang="pl-PL" sz="2200" dirty="0"/>
              <a:t>widocznym miejscu w siedzibie szkoły. </a:t>
            </a:r>
          </a:p>
          <a:p>
            <a:pPr marL="0" indent="0" algn="just">
              <a:buNone/>
            </a:pPr>
            <a:endParaRPr lang="pl-PL" sz="2200" u="sng" dirty="0"/>
          </a:p>
          <a:p>
            <a:pPr marL="0" indent="0" algn="just">
              <a:buNone/>
            </a:pPr>
            <a:endParaRPr lang="pl-PL" dirty="0" smtClean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7F2A-663A-4E46-B5B7-4DB7E569D75D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302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</TotalTime>
  <Words>1450</Words>
  <Application>Microsoft Office PowerPoint</Application>
  <PresentationFormat>Niestandardowy</PresentationFormat>
  <Paragraphs>209</Paragraphs>
  <Slides>38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38</vt:i4>
      </vt:variant>
    </vt:vector>
  </HeadingPairs>
  <TitlesOfParts>
    <vt:vector size="42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PODANIE DO WIADOMOŚCI WYNIKÓW POSTĘPOWANIA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Kuratorium Oświaty w Warszawie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Aneta Przygoda</dc:creator>
  <cp:lastModifiedBy>Dyrektor</cp:lastModifiedBy>
  <cp:revision>144</cp:revision>
  <dcterms:created xsi:type="dcterms:W3CDTF">2015-12-04T09:47:44Z</dcterms:created>
  <dcterms:modified xsi:type="dcterms:W3CDTF">2022-03-30T09:00:57Z</dcterms:modified>
</cp:coreProperties>
</file>